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0279975" cy="42808525"/>
  <p:notesSz cx="6858000" cy="9144000"/>
  <p:defaultTextStyle>
    <a:defPPr>
      <a:defRPr lang="en-US"/>
    </a:defPPr>
    <a:lvl1pPr marL="0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30" d="100"/>
          <a:sy n="30" d="100"/>
        </p:scale>
        <p:origin x="-894" y="-72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742112055306456E-2"/>
          <c:y val="2.1922726237332938E-2"/>
          <c:w val="0.90622888306528038"/>
          <c:h val="0.74302409795138069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2400" dirty="0" smtClean="0"/>
                      <a:t>72 (61%)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2400" dirty="0" smtClean="0"/>
                      <a:t>32 (27%)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2400" dirty="0" smtClean="0"/>
                      <a:t>10 (8%)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2400" dirty="0" smtClean="0"/>
                      <a:t>6 (5%))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2400" dirty="0" smtClean="0"/>
                      <a:t>3 (3%)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2400" dirty="0" smtClean="0"/>
                      <a:t>6 (5%)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2400" dirty="0" smtClean="0"/>
                      <a:t>3 (3%)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z="2400" dirty="0" smtClean="0"/>
                      <a:t>1 (0.8%)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z="2400" dirty="0" smtClean="0"/>
                      <a:t>2 (1.6%)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z="2400" dirty="0" smtClean="0"/>
                      <a:t>1 (0.8%)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sz="2400" dirty="0" smtClean="0"/>
                      <a:t>2 (1.6)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General" sourceLinked="0"/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Sheet1!$A$1:$A$11</c:f>
              <c:strCache>
                <c:ptCount val="11"/>
                <c:pt idx="0">
                  <c:v>Lamotrigine </c:v>
                </c:pt>
                <c:pt idx="1">
                  <c:v>Levetiracetam </c:v>
                </c:pt>
                <c:pt idx="2">
                  <c:v>Carbamazepine</c:v>
                </c:pt>
                <c:pt idx="3">
                  <c:v>Topiramate</c:v>
                </c:pt>
                <c:pt idx="4">
                  <c:v>Valproate</c:v>
                </c:pt>
                <c:pt idx="5">
                  <c:v>Oxcarbazepine</c:v>
                </c:pt>
                <c:pt idx="6">
                  <c:v>Clobazam</c:v>
                </c:pt>
                <c:pt idx="7">
                  <c:v>Lacosamide</c:v>
                </c:pt>
                <c:pt idx="8">
                  <c:v>Phenytoin</c:v>
                </c:pt>
                <c:pt idx="9">
                  <c:v>Zonisamide</c:v>
                </c:pt>
                <c:pt idx="10">
                  <c:v>VNS </c:v>
                </c:pt>
              </c:strCache>
            </c:strRef>
          </c:cat>
          <c:val>
            <c:numRef>
              <c:f>Sheet1!$B$1:$B$11</c:f>
              <c:numCache>
                <c:formatCode>General</c:formatCode>
                <c:ptCount val="11"/>
                <c:pt idx="0">
                  <c:v>72</c:v>
                </c:pt>
                <c:pt idx="1">
                  <c:v>32</c:v>
                </c:pt>
                <c:pt idx="2">
                  <c:v>10</c:v>
                </c:pt>
                <c:pt idx="3">
                  <c:v>6</c:v>
                </c:pt>
                <c:pt idx="4">
                  <c:v>3</c:v>
                </c:pt>
                <c:pt idx="5">
                  <c:v>6</c:v>
                </c:pt>
                <c:pt idx="6">
                  <c:v>3</c:v>
                </c:pt>
                <c:pt idx="7">
                  <c:v>1</c:v>
                </c:pt>
                <c:pt idx="8">
                  <c:v>2</c:v>
                </c:pt>
                <c:pt idx="9">
                  <c:v>1</c:v>
                </c:pt>
                <c:pt idx="10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67750528"/>
        <c:axId val="76964224"/>
        <c:axId val="0"/>
      </c:bar3DChart>
      <c:catAx>
        <c:axId val="677505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76964224"/>
        <c:crosses val="autoZero"/>
        <c:auto val="1"/>
        <c:lblAlgn val="ctr"/>
        <c:lblOffset val="100"/>
        <c:noMultiLvlLbl val="0"/>
      </c:catAx>
      <c:valAx>
        <c:axId val="769642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77505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1307687193005493E-2"/>
          <c:y val="0.10093946114249414"/>
          <c:w val="0.73538388411388633"/>
          <c:h val="0.82525481499206643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2800" smtClean="0"/>
                      <a:t>104</a:t>
                    </a:r>
                    <a:r>
                      <a:rPr lang="en-US" sz="2800" baseline="0" smtClean="0"/>
                      <a:t> (</a:t>
                    </a:r>
                    <a:r>
                      <a:rPr lang="en-US" sz="2800" smtClean="0"/>
                      <a:t>73%)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2800" smtClean="0"/>
                      <a:t>12</a:t>
                    </a:r>
                    <a:r>
                      <a:rPr lang="en-US" sz="2800" baseline="0" smtClean="0"/>
                      <a:t> (</a:t>
                    </a:r>
                    <a:r>
                      <a:rPr lang="en-US" sz="2800" smtClean="0"/>
                      <a:t>8%)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2800" smtClean="0"/>
                      <a:t>2</a:t>
                    </a:r>
                    <a:r>
                      <a:rPr lang="en-US" sz="2800" baseline="0" smtClean="0"/>
                      <a:t> (</a:t>
                    </a:r>
                    <a:r>
                      <a:rPr lang="en-US" sz="2800" smtClean="0"/>
                      <a:t>1%)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2800" smtClean="0"/>
                      <a:t>25</a:t>
                    </a:r>
                    <a:r>
                      <a:rPr lang="en-US" sz="2800" baseline="0" smtClean="0"/>
                      <a:t> (</a:t>
                    </a:r>
                    <a:r>
                      <a:rPr lang="en-US" sz="2800" smtClean="0"/>
                      <a:t>18%)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Sheet1!$A$2:$A$5</c:f>
              <c:strCache>
                <c:ptCount val="4"/>
                <c:pt idx="0">
                  <c:v>1 AED</c:v>
                </c:pt>
                <c:pt idx="1">
                  <c:v>2 AEDs</c:v>
                </c:pt>
                <c:pt idx="2">
                  <c:v>3 AEDs</c:v>
                </c:pt>
                <c:pt idx="3">
                  <c:v>No AEDs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104</c:v>
                </c:pt>
                <c:pt idx="1">
                  <c:v>12</c:v>
                </c:pt>
                <c:pt idx="2">
                  <c:v>2</c:v>
                </c:pt>
                <c:pt idx="3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28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en-GB" sz="3200"/>
              <a:t>Adherance</a:t>
            </a:r>
            <a:r>
              <a:rPr lang="en-GB" sz="3200" baseline="0"/>
              <a:t> with AED at booking</a:t>
            </a:r>
            <a:endParaRPr lang="en-GB" sz="320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Taking AED at booking</c:v>
          </c:tx>
          <c:invertIfNegative val="0"/>
          <c:dLbls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Sheet1!$A$1:$A$3</c:f>
              <c:strCache>
                <c:ptCount val="3"/>
                <c:pt idx="0">
                  <c:v>PGE</c:v>
                </c:pt>
                <c:pt idx="1">
                  <c:v>Focal</c:v>
                </c:pt>
                <c:pt idx="2">
                  <c:v>Dissociative</c:v>
                </c:pt>
              </c:strCache>
            </c:strRef>
          </c:cat>
          <c:val>
            <c:numRef>
              <c:f>Sheet1!$B$1:$B$3</c:f>
              <c:numCache>
                <c:formatCode>General</c:formatCode>
                <c:ptCount val="3"/>
                <c:pt idx="0">
                  <c:v>45</c:v>
                </c:pt>
                <c:pt idx="1">
                  <c:v>66</c:v>
                </c:pt>
                <c:pt idx="2">
                  <c:v>7</c:v>
                </c:pt>
              </c:numCache>
            </c:numRef>
          </c:val>
        </c:ser>
        <c:ser>
          <c:idx val="1"/>
          <c:order val="1"/>
          <c:tx>
            <c:v>No medication at booking</c:v>
          </c:tx>
          <c:invertIfNegative val="0"/>
          <c:dLbls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Sheet1!$A$1:$A$3</c:f>
              <c:strCache>
                <c:ptCount val="3"/>
                <c:pt idx="0">
                  <c:v>PGE</c:v>
                </c:pt>
                <c:pt idx="1">
                  <c:v>Focal</c:v>
                </c:pt>
                <c:pt idx="2">
                  <c:v>Dissociative</c:v>
                </c:pt>
              </c:strCache>
            </c:strRef>
          </c:cat>
          <c:val>
            <c:numRef>
              <c:f>Sheet1!$C$1:$C$3</c:f>
              <c:numCache>
                <c:formatCode>General</c:formatCode>
                <c:ptCount val="3"/>
                <c:pt idx="0">
                  <c:v>5</c:v>
                </c:pt>
                <c:pt idx="1">
                  <c:v>9</c:v>
                </c:pt>
                <c:pt idx="2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098368"/>
        <c:axId val="77100544"/>
      </c:barChart>
      <c:catAx>
        <c:axId val="770983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en-US" sz="2400"/>
                  <a:t>Syndrome Classification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77100544"/>
        <c:crosses val="autoZero"/>
        <c:auto val="1"/>
        <c:lblAlgn val="ctr"/>
        <c:lblOffset val="100"/>
        <c:noMultiLvlLbl val="0"/>
      </c:catAx>
      <c:valAx>
        <c:axId val="77100544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2400"/>
                </a:pPr>
                <a:r>
                  <a:rPr lang="en-US" sz="2400"/>
                  <a:t>Number of Patients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709836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7E97D9-39BC-450B-927A-88F9BC485805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C55604-2AC5-468A-8214-279D203C87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430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C55604-2AC5-468A-8214-279D203C87F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568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998" y="13298392"/>
            <a:ext cx="25737979" cy="9176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58F0F-4E33-4409-B32F-A3BE9D0059AC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B662-CBA8-4ABD-BC78-7F41A4D94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8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58F0F-4E33-4409-B32F-A3BE9D0059AC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B662-CBA8-4ABD-BC78-7F41A4D94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886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52982" y="1714329"/>
            <a:ext cx="6812994" cy="3652597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3999" y="1714329"/>
            <a:ext cx="19934317" cy="3652597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58F0F-4E33-4409-B32F-A3BE9D0059AC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B662-CBA8-4ABD-BC78-7F41A4D94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137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58F0F-4E33-4409-B32F-A3BE9D0059AC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B662-CBA8-4ABD-BC78-7F41A4D94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418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909" y="27508444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58F0F-4E33-4409-B32F-A3BE9D0059AC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B662-CBA8-4ABD-BC78-7F41A4D94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637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3999" y="9988659"/>
            <a:ext cx="13373656" cy="28251648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92320" y="9988659"/>
            <a:ext cx="13373656" cy="28251648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58F0F-4E33-4409-B32F-A3BE9D0059AC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B662-CBA8-4ABD-BC78-7F41A4D94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548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999" y="9582375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81808" y="9582375"/>
            <a:ext cx="13384170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58F0F-4E33-4409-B32F-A3BE9D0059AC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B662-CBA8-4ABD-BC78-7F41A4D94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68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58F0F-4E33-4409-B32F-A3BE9D0059AC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B662-CBA8-4ABD-BC78-7F41A4D94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836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58F0F-4E33-4409-B32F-A3BE9D0059AC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B662-CBA8-4ABD-BC78-7F41A4D94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213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000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000" y="8958084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58F0F-4E33-4409-B32F-A3BE9D0059AC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B662-CBA8-4ABD-BC78-7F41A4D94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258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58F0F-4E33-4409-B32F-A3BE9D0059AC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B662-CBA8-4ABD-BC78-7F41A4D94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9736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58F0F-4E33-4409-B32F-A3BE9D0059AC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9B662-CBA8-4ABD-BC78-7F41A4D94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700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194121" y="665958"/>
            <a:ext cx="21763939" cy="3168352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00" b="1" dirty="0" smtClean="0"/>
          </a:p>
          <a:p>
            <a:pPr algn="ctr"/>
            <a:r>
              <a:rPr lang="en-US" sz="5400" b="1" dirty="0" smtClean="0"/>
              <a:t>Minimum </a:t>
            </a:r>
            <a:r>
              <a:rPr lang="en-US" sz="5400" b="1" dirty="0"/>
              <a:t>prevalence of non-compliance recorded in an audit of antenatal care in a district general hospital joint obstetric epilepsy </a:t>
            </a:r>
            <a:r>
              <a:rPr lang="en-US" sz="5400" b="1" dirty="0" smtClean="0"/>
              <a:t>clinic</a:t>
            </a:r>
          </a:p>
          <a:p>
            <a:r>
              <a:rPr lang="en-US" sz="3600" dirty="0" smtClean="0"/>
              <a:t>Smyth </a:t>
            </a:r>
            <a:r>
              <a:rPr lang="en-US" sz="3600" dirty="0"/>
              <a:t>C, Gornall A, Bowen J </a:t>
            </a:r>
            <a:endParaRPr lang="en-GB" sz="3600" dirty="0"/>
          </a:p>
          <a:p>
            <a:r>
              <a:rPr lang="en-US" sz="3600" i="1" dirty="0"/>
              <a:t>Shrewsbury &amp; Telford NHS Hospitals Trust </a:t>
            </a:r>
            <a:endParaRPr lang="en-GB" sz="3600" dirty="0"/>
          </a:p>
          <a:p>
            <a:pPr algn="ctr"/>
            <a:endParaRPr lang="en-GB" sz="6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159931" y="22579170"/>
            <a:ext cx="14652678" cy="194514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400" b="1" u="sng" dirty="0"/>
              <a:t>Results</a:t>
            </a:r>
          </a:p>
          <a:p>
            <a:r>
              <a:rPr lang="en-GB" sz="3400" dirty="0"/>
              <a:t>143 WWE </a:t>
            </a:r>
            <a:r>
              <a:rPr lang="en-GB" sz="3400" dirty="0" smtClean="0"/>
              <a:t>were reviewed. Established diagnoses </a:t>
            </a:r>
            <a:r>
              <a:rPr lang="en-GB" sz="3400" dirty="0"/>
              <a:t>were primary generalised epilepsy </a:t>
            </a:r>
            <a:r>
              <a:rPr lang="en-GB" sz="3400" dirty="0" smtClean="0"/>
              <a:t>(50), focal </a:t>
            </a:r>
            <a:r>
              <a:rPr lang="en-GB" sz="3400" dirty="0"/>
              <a:t>epilepsy </a:t>
            </a:r>
            <a:r>
              <a:rPr lang="en-GB" sz="3400" dirty="0" smtClean="0"/>
              <a:t>(75 ) and dissociative seizures (18) .</a:t>
            </a:r>
            <a:r>
              <a:rPr lang="en-GB" sz="3400" dirty="0" smtClean="0">
                <a:solidFill>
                  <a:srgbClr val="FF0000"/>
                </a:solidFill>
              </a:rPr>
              <a:t> </a:t>
            </a:r>
            <a:r>
              <a:rPr lang="en-GB" sz="3400" dirty="0" smtClean="0"/>
              <a:t>A </a:t>
            </a:r>
            <a:r>
              <a:rPr lang="en-GB" sz="3400" dirty="0"/>
              <a:t>mean </a:t>
            </a:r>
            <a:r>
              <a:rPr lang="en-GB" sz="3400" dirty="0" smtClean="0"/>
              <a:t>of 3 </a:t>
            </a:r>
            <a:r>
              <a:rPr lang="en-GB" sz="3400" dirty="0"/>
              <a:t>contacts per </a:t>
            </a:r>
            <a:r>
              <a:rPr lang="en-GB" sz="3400" dirty="0" smtClean="0"/>
              <a:t>pregnancy with </a:t>
            </a:r>
            <a:r>
              <a:rPr lang="en-GB" sz="3400"/>
              <a:t>the </a:t>
            </a:r>
            <a:r>
              <a:rPr lang="en-GB" sz="3400" smtClean="0"/>
              <a:t>EPSN </a:t>
            </a:r>
            <a:r>
              <a:rPr lang="en-GB" sz="3400" dirty="0" smtClean="0"/>
              <a:t>took </a:t>
            </a:r>
            <a:r>
              <a:rPr lang="en-GB" sz="3400" dirty="0"/>
              <a:t>place. </a:t>
            </a:r>
            <a:r>
              <a:rPr lang="en-GB" sz="3400" dirty="0" smtClean="0"/>
              <a:t>Excluding </a:t>
            </a:r>
            <a:r>
              <a:rPr lang="en-GB" sz="3400" dirty="0"/>
              <a:t>dissociative seizures </a:t>
            </a:r>
            <a:r>
              <a:rPr lang="en-GB" sz="3400" dirty="0" smtClean="0"/>
              <a:t>87/125  (70%) </a:t>
            </a:r>
            <a:r>
              <a:rPr lang="en-GB" sz="3400" dirty="0"/>
              <a:t>patients </a:t>
            </a:r>
            <a:r>
              <a:rPr lang="en-GB" sz="3400" dirty="0" smtClean="0"/>
              <a:t>reported seizure freedom </a:t>
            </a:r>
            <a:r>
              <a:rPr lang="en-GB" sz="3400" dirty="0"/>
              <a:t>for </a:t>
            </a:r>
            <a:r>
              <a:rPr lang="en-GB" sz="3400" dirty="0" smtClean="0"/>
              <a:t>at least one </a:t>
            </a:r>
            <a:r>
              <a:rPr lang="en-GB" sz="3400" dirty="0"/>
              <a:t>year prior to conception. </a:t>
            </a:r>
            <a:endParaRPr lang="en-GB" sz="3400" dirty="0" smtClean="0"/>
          </a:p>
          <a:p>
            <a:endParaRPr lang="en-GB" sz="3400" dirty="0"/>
          </a:p>
          <a:p>
            <a:r>
              <a:rPr lang="en-GB" sz="3400" dirty="0"/>
              <a:t>Booking took place around 12 weeks gestation </a:t>
            </a:r>
            <a:r>
              <a:rPr lang="en-GB" sz="3400" dirty="0" smtClean="0"/>
              <a:t>when the majority had been prescribed monotherapy of which Lamotrigine </a:t>
            </a:r>
            <a:r>
              <a:rPr lang="en-GB" sz="3400" dirty="0"/>
              <a:t>(72) </a:t>
            </a:r>
            <a:r>
              <a:rPr lang="en-GB" sz="3400" dirty="0" smtClean="0"/>
              <a:t>&amp; </a:t>
            </a:r>
            <a:r>
              <a:rPr lang="en-GB" sz="3400" dirty="0"/>
              <a:t>Levetiracetam (32</a:t>
            </a:r>
            <a:r>
              <a:rPr lang="en-GB" sz="3400" dirty="0" smtClean="0"/>
              <a:t>) were the most common  (Figure 3). A minority </a:t>
            </a:r>
            <a:r>
              <a:rPr lang="en-GB" sz="3400" dirty="0"/>
              <a:t>were prescribed 2 AEDs </a:t>
            </a:r>
            <a:r>
              <a:rPr lang="en-GB" sz="3400" dirty="0" smtClean="0"/>
              <a:t>(</a:t>
            </a:r>
            <a:r>
              <a:rPr lang="en-GB" sz="3400" dirty="0"/>
              <a:t>8%) </a:t>
            </a:r>
            <a:r>
              <a:rPr lang="en-GB" sz="3400" dirty="0" smtClean="0"/>
              <a:t>or more </a:t>
            </a:r>
            <a:r>
              <a:rPr lang="en-GB" sz="3400" dirty="0"/>
              <a:t>(1</a:t>
            </a:r>
            <a:r>
              <a:rPr lang="en-GB" sz="3400" dirty="0" smtClean="0"/>
              <a:t>%) AEDs</a:t>
            </a:r>
            <a:r>
              <a:rPr lang="en-GB" sz="3400" dirty="0"/>
              <a:t> </a:t>
            </a:r>
            <a:r>
              <a:rPr lang="en-GB" sz="3400" dirty="0" smtClean="0"/>
              <a:t>(Figure 1). Almost 18% (25/143) </a:t>
            </a:r>
            <a:r>
              <a:rPr lang="en-GB" sz="3400" dirty="0"/>
              <a:t>patients  were not taking any AED </a:t>
            </a:r>
            <a:r>
              <a:rPr lang="en-GB" sz="3400" dirty="0" smtClean="0"/>
              <a:t>of whom 14/25 had epileptic seizures and 11/25 had dissociative seizures (Figure 2).</a:t>
            </a:r>
          </a:p>
          <a:p>
            <a:r>
              <a:rPr lang="en-GB" sz="3400" dirty="0"/>
              <a:t>All WWE prescribed Lamotrigine or Levetiracetam were invited to have levels checked at booking and throughout. AED levels were checked on 57 consecutive patients (57/125) (Lamotrigine - 48 : Levetiracetam – 9) and were undetectable in 10/57 (17.5%). Subsequent testing later in pregnancy found 6 of these to have appropriate serum AED levels. </a:t>
            </a:r>
          </a:p>
          <a:p>
            <a:r>
              <a:rPr lang="en-GB" sz="3400" dirty="0" smtClean="0"/>
              <a:t> </a:t>
            </a:r>
          </a:p>
          <a:p>
            <a:endParaRPr lang="en-GB" sz="3400" dirty="0"/>
          </a:p>
          <a:p>
            <a:endParaRPr lang="en-GB" sz="3400" dirty="0" smtClean="0">
              <a:solidFill>
                <a:srgbClr val="FF0000"/>
              </a:solidFill>
            </a:endParaRPr>
          </a:p>
          <a:p>
            <a:endParaRPr lang="en-GB" sz="3400" dirty="0" smtClean="0">
              <a:solidFill>
                <a:srgbClr val="FF0000"/>
              </a:solidFill>
            </a:endParaRPr>
          </a:p>
          <a:p>
            <a:endParaRPr lang="en-GB" sz="3400" dirty="0" smtClean="0">
              <a:solidFill>
                <a:srgbClr val="FF0000"/>
              </a:solidFill>
            </a:endParaRPr>
          </a:p>
          <a:p>
            <a:endParaRPr lang="en-GB" sz="3400" dirty="0">
              <a:solidFill>
                <a:srgbClr val="FF0000"/>
              </a:solidFill>
            </a:endParaRPr>
          </a:p>
          <a:p>
            <a:endParaRPr lang="en-GB" sz="3400" dirty="0" smtClean="0">
              <a:solidFill>
                <a:srgbClr val="FF0000"/>
              </a:solidFill>
            </a:endParaRPr>
          </a:p>
          <a:p>
            <a:endParaRPr lang="en-GB" sz="3400" dirty="0">
              <a:solidFill>
                <a:srgbClr val="FF0000"/>
              </a:solidFill>
            </a:endParaRPr>
          </a:p>
          <a:p>
            <a:endParaRPr lang="en-GB" sz="3400" dirty="0" smtClean="0">
              <a:solidFill>
                <a:srgbClr val="FF0000"/>
              </a:solidFill>
            </a:endParaRPr>
          </a:p>
          <a:p>
            <a:endParaRPr lang="en-GB" sz="3400" dirty="0" smtClean="0">
              <a:solidFill>
                <a:srgbClr val="FF0000"/>
              </a:solidFill>
            </a:endParaRPr>
          </a:p>
          <a:p>
            <a:endParaRPr lang="en-GB" sz="3400" dirty="0">
              <a:solidFill>
                <a:srgbClr val="FF0000"/>
              </a:solidFill>
            </a:endParaRPr>
          </a:p>
          <a:p>
            <a:endParaRPr lang="en-GB" sz="3400" dirty="0" smtClean="0">
              <a:solidFill>
                <a:srgbClr val="FF0000"/>
              </a:solidFill>
            </a:endParaRPr>
          </a:p>
          <a:p>
            <a:endParaRPr lang="en-GB" sz="3400" dirty="0">
              <a:solidFill>
                <a:srgbClr val="FF0000"/>
              </a:solidFill>
            </a:endParaRPr>
          </a:p>
          <a:p>
            <a:r>
              <a:rPr lang="en-GB" sz="3400" dirty="0"/>
              <a:t>Universal acceptance  of AED measurement &amp; proposal to dose adjustments to level falling &gt; 25%  was achieved and the majority of WWE felt reassured that serum levels were being checked and all agreed to increases when a &gt;25% drop were noted. </a:t>
            </a:r>
          </a:p>
          <a:p>
            <a:endParaRPr lang="en-GB" sz="3400" dirty="0"/>
          </a:p>
          <a:p>
            <a:r>
              <a:rPr lang="en-GB" sz="3400" dirty="0" smtClean="0"/>
              <a:t>Stage </a:t>
            </a:r>
            <a:r>
              <a:rPr lang="en-GB" sz="3400" dirty="0"/>
              <a:t>of gestation at seizure breakthrough varied from 3 – 35 weeks. 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4679237"/>
              </p:ext>
            </p:extLst>
          </p:nvPr>
        </p:nvGraphicFramePr>
        <p:xfrm>
          <a:off x="15302484" y="29999880"/>
          <a:ext cx="14206806" cy="7862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9577719" y="37619807"/>
            <a:ext cx="65527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Medications charted for patients during pregnancy (125/143)</a:t>
            </a: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2997091753"/>
              </p:ext>
            </p:extLst>
          </p:nvPr>
        </p:nvGraphicFramePr>
        <p:xfrm>
          <a:off x="1273598" y="17227798"/>
          <a:ext cx="9505056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0930593" y="19532054"/>
            <a:ext cx="40769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Drug combinations during pregnancy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38387" y="377926"/>
            <a:ext cx="29128194" cy="41836648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16184029" y="13145741"/>
            <a:ext cx="13627993" cy="1683537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400" b="1" u="sng" dirty="0"/>
              <a:t>Findings / </a:t>
            </a:r>
            <a:r>
              <a:rPr lang="en-GB" sz="3400" b="1" u="sng" dirty="0" smtClean="0"/>
              <a:t>recommendations</a:t>
            </a:r>
            <a:endParaRPr lang="en-GB" sz="3400" dirty="0"/>
          </a:p>
          <a:p>
            <a:r>
              <a:rPr lang="en-GB" sz="3400" dirty="0" smtClean="0"/>
              <a:t>The </a:t>
            </a:r>
            <a:r>
              <a:rPr lang="en-GB" sz="3400" dirty="0"/>
              <a:t>majority of WWE (73%) were prescribed 1 AED with 61% being prescribed Lamotrigine, in keeping with evidence that Lamotrigine at the lowest dose possible, has a low risk of congenital malformations </a:t>
            </a:r>
            <a:r>
              <a:rPr lang="en-GB" sz="1800" dirty="0"/>
              <a:t>(8)</a:t>
            </a:r>
            <a:r>
              <a:rPr lang="en-GB" sz="3400" dirty="0"/>
              <a:t>.</a:t>
            </a:r>
          </a:p>
          <a:p>
            <a:endParaRPr lang="en-GB" sz="3400" dirty="0" smtClean="0"/>
          </a:p>
          <a:p>
            <a:r>
              <a:rPr lang="en-GB" sz="3400" dirty="0" smtClean="0"/>
              <a:t>Despite limitations inherent to </a:t>
            </a:r>
            <a:r>
              <a:rPr lang="en-GB" sz="3400" dirty="0"/>
              <a:t>retrospective </a:t>
            </a:r>
            <a:r>
              <a:rPr lang="en-GB" sz="3400" dirty="0" smtClean="0"/>
              <a:t>studies, our </a:t>
            </a:r>
            <a:r>
              <a:rPr lang="en-GB" sz="3400" dirty="0"/>
              <a:t>findings are </a:t>
            </a:r>
            <a:r>
              <a:rPr lang="en-GB" sz="3400" dirty="0" smtClean="0"/>
              <a:t>consistent with </a:t>
            </a:r>
            <a:r>
              <a:rPr lang="en-GB" sz="3400" dirty="0"/>
              <a:t>previous reports </a:t>
            </a:r>
            <a:r>
              <a:rPr lang="en-GB" sz="3400" dirty="0" smtClean="0"/>
              <a:t>of suboptimal AED compliance in pregnancy. We documented undetectable AED levels in around 1 </a:t>
            </a:r>
            <a:r>
              <a:rPr lang="en-GB" sz="3400" dirty="0"/>
              <a:t>in </a:t>
            </a:r>
            <a:r>
              <a:rPr lang="en-GB" sz="3400" dirty="0" smtClean="0"/>
              <a:t>5 of those tested. Potential reasons </a:t>
            </a:r>
            <a:r>
              <a:rPr lang="en-GB" sz="3400" dirty="0"/>
              <a:t>for </a:t>
            </a:r>
            <a:r>
              <a:rPr lang="en-GB" sz="3400" dirty="0" smtClean="0"/>
              <a:t>non-compliance were </a:t>
            </a:r>
            <a:r>
              <a:rPr lang="en-GB" sz="3400" dirty="0"/>
              <a:t>not </a:t>
            </a:r>
            <a:r>
              <a:rPr lang="en-GB" sz="3400" dirty="0" smtClean="0"/>
              <a:t>explored systematically though all WWE with undetectable levels </a:t>
            </a:r>
            <a:r>
              <a:rPr lang="en-GB" sz="3400" dirty="0"/>
              <a:t>at </a:t>
            </a:r>
            <a:r>
              <a:rPr lang="en-GB" sz="3400" dirty="0" smtClean="0"/>
              <a:t>booking reported good compliance and 60% subsequently had </a:t>
            </a:r>
            <a:r>
              <a:rPr lang="en-GB" sz="3400" dirty="0"/>
              <a:t>therapeutic </a:t>
            </a:r>
            <a:r>
              <a:rPr lang="en-GB" sz="3400" dirty="0" smtClean="0"/>
              <a:t>levels following </a:t>
            </a:r>
            <a:r>
              <a:rPr lang="en-GB" sz="3400" dirty="0"/>
              <a:t>intervention from EPSN. </a:t>
            </a:r>
            <a:endParaRPr lang="en-GB" sz="3400" dirty="0" smtClean="0"/>
          </a:p>
          <a:p>
            <a:endParaRPr lang="en-GB" sz="3400" dirty="0" smtClean="0"/>
          </a:p>
          <a:p>
            <a:r>
              <a:rPr lang="en-GB" sz="3400" dirty="0" smtClean="0"/>
              <a:t>We found only </a:t>
            </a:r>
            <a:r>
              <a:rPr lang="en-GB" sz="3400" dirty="0"/>
              <a:t>1 / 36 (3%) WWE lost seizure control after a dose adjustment following fall in serum concentration by &gt;25%. </a:t>
            </a:r>
            <a:r>
              <a:rPr lang="en-GB" sz="3400" dirty="0" smtClean="0"/>
              <a:t>Whether </a:t>
            </a:r>
            <a:r>
              <a:rPr lang="en-GB" sz="3400" dirty="0"/>
              <a:t>seizures would have occurred in the other 35 </a:t>
            </a:r>
            <a:r>
              <a:rPr lang="en-GB" sz="3400" dirty="0" smtClean="0"/>
              <a:t>WWE without dose adjustments remains unknown.</a:t>
            </a:r>
          </a:p>
          <a:p>
            <a:endParaRPr lang="en-GB" sz="3400" dirty="0" smtClean="0"/>
          </a:p>
          <a:p>
            <a:r>
              <a:rPr lang="en-GB" sz="3400" dirty="0" smtClean="0"/>
              <a:t>Of 11 seizure free patients relapsing </a:t>
            </a:r>
            <a:r>
              <a:rPr lang="en-GB" sz="3400" smtClean="0"/>
              <a:t>in pregnancy, </a:t>
            </a:r>
            <a:r>
              <a:rPr lang="en-GB" sz="3400" dirty="0" smtClean="0"/>
              <a:t>3/11 (27%) had undetectable AEDs at booking. In comparison the relapse rate amongst patients with detectable </a:t>
            </a:r>
            <a:r>
              <a:rPr lang="en-GB" sz="3400" dirty="0"/>
              <a:t>AEDs at </a:t>
            </a:r>
            <a:r>
              <a:rPr lang="en-GB" sz="3400" dirty="0" smtClean="0"/>
              <a:t>booking was lower (8/46;17%).</a:t>
            </a:r>
          </a:p>
          <a:p>
            <a:r>
              <a:rPr lang="en-GB" sz="3400" dirty="0" smtClean="0"/>
              <a:t>Poor </a:t>
            </a:r>
            <a:r>
              <a:rPr lang="en-GB" sz="3400" dirty="0"/>
              <a:t>or non-compliance has been identified as a risk</a:t>
            </a:r>
            <a:r>
              <a:rPr lang="en-GB" sz="3400" dirty="0">
                <a:solidFill>
                  <a:srgbClr val="FF0000"/>
                </a:solidFill>
              </a:rPr>
              <a:t> </a:t>
            </a:r>
            <a:r>
              <a:rPr lang="en-GB" sz="3400" dirty="0"/>
              <a:t>factor for mortality of WWE in pregnancy</a:t>
            </a:r>
            <a:r>
              <a:rPr lang="en-GB" sz="3400" dirty="0">
                <a:solidFill>
                  <a:srgbClr val="FF0000"/>
                </a:solidFill>
              </a:rPr>
              <a:t> </a:t>
            </a:r>
            <a:r>
              <a:rPr lang="en-GB" sz="1800" dirty="0"/>
              <a:t>(3).</a:t>
            </a:r>
            <a:r>
              <a:rPr lang="en-GB" sz="3400" dirty="0"/>
              <a:t> Lamotrigine and </a:t>
            </a:r>
            <a:r>
              <a:rPr lang="en-GB" sz="3400" dirty="0" err="1"/>
              <a:t>Levetiracetam</a:t>
            </a:r>
            <a:r>
              <a:rPr lang="en-GB" sz="3400" dirty="0"/>
              <a:t> levels may fall in pregnancy </a:t>
            </a:r>
            <a:r>
              <a:rPr lang="en-GB" sz="1800" dirty="0"/>
              <a:t>(8</a:t>
            </a:r>
            <a:r>
              <a:rPr lang="en-GB" sz="1800" dirty="0" smtClean="0"/>
              <a:t>).</a:t>
            </a:r>
          </a:p>
          <a:p>
            <a:endParaRPr lang="en-GB" sz="3400" dirty="0" smtClean="0"/>
          </a:p>
          <a:p>
            <a:r>
              <a:rPr lang="en-GB" sz="3400" dirty="0" smtClean="0"/>
              <a:t>Joint </a:t>
            </a:r>
            <a:r>
              <a:rPr lang="en-GB" sz="3400" dirty="0"/>
              <a:t>antenatal clinics provide an appropriate environment for WWE to be cared for during their pregnancy</a:t>
            </a:r>
            <a:r>
              <a:rPr lang="en-GB" sz="3400" dirty="0" smtClean="0"/>
              <a:t>. This audit has</a:t>
            </a:r>
            <a:r>
              <a:rPr lang="en-GB" sz="3400" dirty="0" smtClean="0">
                <a:solidFill>
                  <a:srgbClr val="FF0000"/>
                </a:solidFill>
              </a:rPr>
              <a:t> </a:t>
            </a:r>
            <a:r>
              <a:rPr lang="en-GB" sz="3400" dirty="0" smtClean="0"/>
              <a:t>shown that a significant minority of Mums are non compliant with AEDs when presenting at booking clinic and hints that it may be a modifiable risk factor for seizure breakthrough in pregnancy. AED level testing at booking and a planned approach to dose adjustment as described proved acceptable to WWE.</a:t>
            </a:r>
          </a:p>
          <a:p>
            <a:endParaRPr lang="en-GB" sz="3400" dirty="0" smtClean="0"/>
          </a:p>
          <a:p>
            <a:r>
              <a:rPr lang="en-GB" sz="3400" dirty="0" smtClean="0"/>
              <a:t>A prospective study is planned.</a:t>
            </a:r>
            <a:endParaRPr lang="en-GB" sz="3400" dirty="0"/>
          </a:p>
        </p:txBody>
      </p:sp>
      <p:sp>
        <p:nvSpPr>
          <p:cNvPr id="3" name="TextBox 2"/>
          <p:cNvSpPr txBox="1"/>
          <p:nvPr/>
        </p:nvSpPr>
        <p:spPr>
          <a:xfrm>
            <a:off x="1314450" y="4050334"/>
            <a:ext cx="14473609" cy="898707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400" b="1" u="sng" dirty="0"/>
              <a:t>Introduction</a:t>
            </a:r>
          </a:p>
          <a:p>
            <a:r>
              <a:rPr lang="en-GB" sz="3400" dirty="0"/>
              <a:t>Prevalence of epilepsy in pregnant women has been estimated at 0.3-0.7% </a:t>
            </a:r>
            <a:r>
              <a:rPr lang="en-GB" sz="1800" dirty="0"/>
              <a:t>(1). </a:t>
            </a:r>
            <a:r>
              <a:rPr lang="en-GB" sz="3400" dirty="0"/>
              <a:t>The management of epilepsy in pregnancy poses </a:t>
            </a:r>
            <a:r>
              <a:rPr lang="en-GB" sz="3400" dirty="0" smtClean="0"/>
              <a:t>the duel challenge of balancing </a:t>
            </a:r>
            <a:r>
              <a:rPr lang="en-GB" sz="3400" dirty="0"/>
              <a:t>the risk of seizures </a:t>
            </a:r>
            <a:r>
              <a:rPr lang="en-GB" sz="3400" dirty="0" smtClean="0"/>
              <a:t>and teratogenic </a:t>
            </a:r>
            <a:r>
              <a:rPr lang="en-GB" sz="3400" dirty="0"/>
              <a:t>exposure to the foetus </a:t>
            </a:r>
            <a:r>
              <a:rPr lang="en-GB" sz="1800" dirty="0"/>
              <a:t>(2)</a:t>
            </a:r>
            <a:r>
              <a:rPr lang="en-GB" sz="3400" dirty="0"/>
              <a:t>. Epilepsy remains one of the leading indirect causes of mortality in pregnancy </a:t>
            </a:r>
            <a:r>
              <a:rPr lang="en-GB" sz="1800" dirty="0"/>
              <a:t>(3)</a:t>
            </a:r>
            <a:r>
              <a:rPr lang="en-GB" sz="3400" dirty="0"/>
              <a:t>, with SUDEP accounting for the majority of deaths </a:t>
            </a:r>
            <a:r>
              <a:rPr lang="en-GB" sz="1800" dirty="0"/>
              <a:t>(4)</a:t>
            </a:r>
            <a:r>
              <a:rPr lang="en-GB" sz="3400" dirty="0"/>
              <a:t>. </a:t>
            </a:r>
            <a:r>
              <a:rPr lang="en-GB" sz="3400" dirty="0" smtClean="0"/>
              <a:t>AED concordance in the epilepsy population has been documented as only 75</a:t>
            </a:r>
            <a:r>
              <a:rPr lang="en-GB" sz="3400" dirty="0"/>
              <a:t>%</a:t>
            </a:r>
            <a:r>
              <a:rPr lang="en-GB" sz="1800" dirty="0"/>
              <a:t> </a:t>
            </a:r>
            <a:r>
              <a:rPr lang="en-GB" sz="1800" dirty="0" smtClean="0"/>
              <a:t>(5) </a:t>
            </a:r>
            <a:r>
              <a:rPr lang="en-GB" sz="3400" dirty="0" smtClean="0"/>
              <a:t>with an observational study reporting 15% of WWE discontinuing AED in pregnancy </a:t>
            </a:r>
            <a:r>
              <a:rPr lang="en-GB" sz="1800" dirty="0" smtClean="0"/>
              <a:t>(8).</a:t>
            </a:r>
            <a:r>
              <a:rPr lang="en-GB" sz="3400" dirty="0" smtClean="0"/>
              <a:t> Moreover, a </a:t>
            </a:r>
            <a:r>
              <a:rPr lang="en-GB" sz="3400" dirty="0"/>
              <a:t>study </a:t>
            </a:r>
            <a:r>
              <a:rPr lang="en-GB" sz="3400" dirty="0" smtClean="0"/>
              <a:t>analysing hair during </a:t>
            </a:r>
            <a:r>
              <a:rPr lang="en-GB" sz="3400" dirty="0"/>
              <a:t>pregnancy reported that four (15%) of 26 WWE </a:t>
            </a:r>
            <a:r>
              <a:rPr lang="en-GB" sz="3400" dirty="0" smtClean="0"/>
              <a:t>discontinued </a:t>
            </a:r>
            <a:r>
              <a:rPr lang="en-GB" sz="3400" dirty="0"/>
              <a:t>medication during pregnancy, with only </a:t>
            </a:r>
            <a:r>
              <a:rPr lang="en-GB" sz="3400" dirty="0" smtClean="0"/>
              <a:t>one patient </a:t>
            </a:r>
            <a:r>
              <a:rPr lang="en-GB" sz="3400" dirty="0"/>
              <a:t>acknowledging having done so </a:t>
            </a:r>
            <a:r>
              <a:rPr lang="en-GB" sz="1800" dirty="0"/>
              <a:t>(6). </a:t>
            </a:r>
            <a:r>
              <a:rPr lang="en-GB" sz="3400" dirty="0" smtClean="0"/>
              <a:t>NIHCE advises that measuring </a:t>
            </a:r>
            <a:r>
              <a:rPr lang="en-GB" sz="3400" dirty="0"/>
              <a:t>serum levels of certain AEDs may be useful during pregnancy, </a:t>
            </a:r>
            <a:r>
              <a:rPr lang="en-GB" sz="3400" dirty="0" smtClean="0"/>
              <a:t>reflecting  </a:t>
            </a:r>
            <a:r>
              <a:rPr lang="en-GB" sz="3400" dirty="0"/>
              <a:t>pharmacokinetic alterations </a:t>
            </a:r>
            <a:r>
              <a:rPr lang="en-GB" sz="3400" dirty="0" smtClean="0"/>
              <a:t>which may </a:t>
            </a:r>
            <a:r>
              <a:rPr lang="en-GB" sz="3400" dirty="0"/>
              <a:t>occur during pregnancy </a:t>
            </a:r>
            <a:r>
              <a:rPr lang="en-GB" sz="1800" dirty="0"/>
              <a:t>(</a:t>
            </a:r>
            <a:r>
              <a:rPr lang="en-GB" sz="1800" dirty="0" smtClean="0"/>
              <a:t>7). </a:t>
            </a:r>
          </a:p>
          <a:p>
            <a:endParaRPr lang="en-GB" sz="3400" dirty="0" smtClean="0"/>
          </a:p>
          <a:p>
            <a:r>
              <a:rPr lang="en-GB" sz="3400" dirty="0" smtClean="0"/>
              <a:t>This </a:t>
            </a:r>
            <a:r>
              <a:rPr lang="en-GB" sz="3400" dirty="0"/>
              <a:t>audit </a:t>
            </a:r>
            <a:r>
              <a:rPr lang="en-GB" sz="3400" dirty="0" smtClean="0"/>
              <a:t>examined </a:t>
            </a:r>
            <a:r>
              <a:rPr lang="en-GB" sz="3400" dirty="0"/>
              <a:t>adherence with AED in WWE </a:t>
            </a:r>
            <a:r>
              <a:rPr lang="en-GB" sz="3400" dirty="0" smtClean="0"/>
              <a:t>attending </a:t>
            </a:r>
            <a:r>
              <a:rPr lang="en-GB" sz="3400" dirty="0"/>
              <a:t>a joint </a:t>
            </a:r>
            <a:r>
              <a:rPr lang="en-GB" sz="3400" dirty="0" smtClean="0"/>
              <a:t>obstetric antenatal clinic</a:t>
            </a:r>
            <a:r>
              <a:rPr lang="en-GB" sz="3400" dirty="0"/>
              <a:t>. The importance of preconception counselling</a:t>
            </a:r>
            <a:r>
              <a:rPr lang="en-GB" sz="1800" dirty="0"/>
              <a:t> (4)</a:t>
            </a:r>
            <a:r>
              <a:rPr lang="en-GB" sz="3400" dirty="0"/>
              <a:t> and early intervention from epilepsy services is highlighted to promote increased awareness of the importance of seizure control during pregnancy</a:t>
            </a:r>
            <a:r>
              <a:rPr lang="en-GB" sz="3400" dirty="0" smtClean="0"/>
              <a:t>.</a:t>
            </a:r>
            <a:endParaRPr lang="en-GB" sz="3400" dirty="0"/>
          </a:p>
        </p:txBody>
      </p:sp>
      <p:sp>
        <p:nvSpPr>
          <p:cNvPr id="6" name="TextBox 5"/>
          <p:cNvSpPr txBox="1"/>
          <p:nvPr/>
        </p:nvSpPr>
        <p:spPr>
          <a:xfrm>
            <a:off x="16076091" y="38994284"/>
            <a:ext cx="13681520" cy="286232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800" dirty="0" smtClean="0"/>
              <a:t>1.Kulaga</a:t>
            </a:r>
            <a:r>
              <a:rPr lang="en-GB" sz="1800" dirty="0"/>
              <a:t>, S. et al. (2011) Antiepileptic drug use during pregnancy: Perinatal outcomes. </a:t>
            </a:r>
            <a:r>
              <a:rPr lang="en-GB" sz="1800" i="1" dirty="0"/>
              <a:t>Seizure, </a:t>
            </a:r>
            <a:r>
              <a:rPr lang="en-GB" sz="1800" dirty="0"/>
              <a:t>20, pp. 667-672.</a:t>
            </a:r>
          </a:p>
          <a:p>
            <a:pPr lvl="0"/>
            <a:r>
              <a:rPr lang="en-GB" sz="1800" dirty="0" smtClean="0"/>
              <a:t>2. </a:t>
            </a:r>
            <a:r>
              <a:rPr lang="en-GB" sz="1800" dirty="0" err="1" smtClean="0"/>
              <a:t>Borthen</a:t>
            </a:r>
            <a:r>
              <a:rPr lang="en-GB" sz="1800" dirty="0"/>
              <a:t>, I. (2015) Obstetric complications in women with epilepsy. </a:t>
            </a:r>
            <a:r>
              <a:rPr lang="en-GB" sz="1800" i="1" dirty="0"/>
              <a:t>Seizure, </a:t>
            </a:r>
            <a:r>
              <a:rPr lang="en-GB" sz="1800" dirty="0"/>
              <a:t>28, pp. 32-34.</a:t>
            </a:r>
          </a:p>
          <a:p>
            <a:pPr lvl="0"/>
            <a:r>
              <a:rPr lang="en-GB" sz="1800" dirty="0" smtClean="0"/>
              <a:t>3. Saving </a:t>
            </a:r>
            <a:r>
              <a:rPr lang="en-GB" sz="1800" dirty="0"/>
              <a:t>Lives, Improving mothers care - Confidential enquiry into maternal deaths (2017).</a:t>
            </a:r>
          </a:p>
          <a:p>
            <a:pPr lvl="0"/>
            <a:r>
              <a:rPr lang="en-GB" sz="1800" dirty="0" smtClean="0"/>
              <a:t>4. </a:t>
            </a:r>
            <a:r>
              <a:rPr lang="en-GB" sz="1800" dirty="0" err="1" smtClean="0"/>
              <a:t>Winterbottom</a:t>
            </a:r>
            <a:r>
              <a:rPr lang="en-GB" sz="1800" dirty="0"/>
              <a:t>, J. B. et al. (2009) Preconception counselling for women with epilepsy to reduce adverse pregnancy outcome. </a:t>
            </a:r>
            <a:r>
              <a:rPr lang="en-GB" sz="1800" i="1" dirty="0"/>
              <a:t>Cochrane Database of Systematic Reviews, </a:t>
            </a:r>
            <a:r>
              <a:rPr lang="en-GB" sz="1800" dirty="0"/>
              <a:t>Issue 3.</a:t>
            </a:r>
          </a:p>
          <a:p>
            <a:pPr lvl="0"/>
            <a:r>
              <a:rPr lang="en-GB" sz="1800" dirty="0" smtClean="0"/>
              <a:t>5. Ernst</a:t>
            </a:r>
            <a:r>
              <a:rPr lang="en-GB" sz="1800" dirty="0"/>
              <a:t>, L. et al. (2016) Medication adherence in women with epilepsy who are planning pregnancy. </a:t>
            </a:r>
            <a:r>
              <a:rPr lang="en-GB" sz="1800" i="1" dirty="0" err="1"/>
              <a:t>Epilepsia</a:t>
            </a:r>
            <a:r>
              <a:rPr lang="en-GB" sz="1800" i="1" dirty="0"/>
              <a:t>, </a:t>
            </a:r>
            <a:r>
              <a:rPr lang="en-GB" sz="1800" dirty="0"/>
              <a:t>57, pp. 2039-2044.</a:t>
            </a:r>
          </a:p>
          <a:p>
            <a:pPr lvl="0"/>
            <a:r>
              <a:rPr lang="en-GB" sz="1800" dirty="0" smtClean="0"/>
              <a:t>6. Williams</a:t>
            </a:r>
            <a:r>
              <a:rPr lang="en-GB" sz="1800" dirty="0"/>
              <a:t>, J. et al. (2002) Self-discontinuation of antiepileptic medication in pregnancy: Detection by hair analysis. </a:t>
            </a:r>
            <a:r>
              <a:rPr lang="en-GB" sz="1800" i="1" dirty="0" err="1"/>
              <a:t>Epilepsia</a:t>
            </a:r>
            <a:r>
              <a:rPr lang="en-GB" sz="1800" i="1" dirty="0"/>
              <a:t>, </a:t>
            </a:r>
            <a:r>
              <a:rPr lang="en-GB" sz="1800" dirty="0"/>
              <a:t>43, pp. 824-831.</a:t>
            </a:r>
          </a:p>
          <a:p>
            <a:pPr lvl="0"/>
            <a:r>
              <a:rPr lang="en-GB" sz="1800" dirty="0" smtClean="0"/>
              <a:t>7. </a:t>
            </a:r>
            <a:r>
              <a:rPr lang="en-GB" sz="1800" dirty="0" err="1" smtClean="0"/>
              <a:t>Stepanova</a:t>
            </a:r>
            <a:r>
              <a:rPr lang="en-GB" sz="1800" dirty="0"/>
              <a:t>, D. &amp; </a:t>
            </a:r>
            <a:r>
              <a:rPr lang="en-GB" sz="1800" dirty="0" err="1"/>
              <a:t>Beran</a:t>
            </a:r>
            <a:r>
              <a:rPr lang="en-GB" sz="1800" dirty="0"/>
              <a:t>, R. G. (2015) The benefits of antiepileptic drug (AED) blood level monitoring to compliment clinical management of people with epilepsy.</a:t>
            </a:r>
            <a:r>
              <a:rPr lang="en-GB" sz="1800" i="1" dirty="0"/>
              <a:t> Epilepsy &amp; Behaviour, </a:t>
            </a:r>
            <a:r>
              <a:rPr lang="en-GB" sz="1800" dirty="0"/>
              <a:t>42, pp. 7-9</a:t>
            </a:r>
            <a:r>
              <a:rPr lang="en-GB" sz="1800" dirty="0" smtClean="0"/>
              <a:t>.</a:t>
            </a:r>
          </a:p>
          <a:p>
            <a:pPr lvl="0"/>
            <a:r>
              <a:rPr lang="en-GB" sz="1800" dirty="0" smtClean="0"/>
              <a:t>8. Epilepsy in Pregnancy –Green-top guideline No. 68 (2016) </a:t>
            </a:r>
            <a:r>
              <a:rPr lang="en-GB" sz="1800" i="1" dirty="0" smtClean="0"/>
              <a:t>Royal College of Obstetricians and Gynaecologists.</a:t>
            </a:r>
            <a:endParaRPr lang="en-GB" sz="1800" dirty="0"/>
          </a:p>
        </p:txBody>
      </p:sp>
      <p:sp>
        <p:nvSpPr>
          <p:cNvPr id="14" name="TextBox 13"/>
          <p:cNvSpPr txBox="1"/>
          <p:nvPr/>
        </p:nvSpPr>
        <p:spPr>
          <a:xfrm>
            <a:off x="1322438" y="13928676"/>
            <a:ext cx="14465621" cy="375487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400" b="1" u="sng" dirty="0" smtClean="0"/>
              <a:t>Methodology</a:t>
            </a:r>
            <a:endParaRPr lang="en-GB" sz="3400" b="1" u="sng" dirty="0"/>
          </a:p>
          <a:p>
            <a:r>
              <a:rPr lang="en-GB" sz="3400" dirty="0"/>
              <a:t>A retrospective case review of </a:t>
            </a:r>
            <a:r>
              <a:rPr lang="en-GB" sz="3400" dirty="0" smtClean="0"/>
              <a:t>patients </a:t>
            </a:r>
            <a:r>
              <a:rPr lang="en-GB" sz="3400" dirty="0"/>
              <a:t>attending a joint obstetric / epilepsy clinic at a </a:t>
            </a:r>
            <a:r>
              <a:rPr lang="en-GB" sz="3400" dirty="0" smtClean="0"/>
              <a:t>DGH during 2014 </a:t>
            </a:r>
            <a:r>
              <a:rPr lang="en-GB" sz="3400" dirty="0"/>
              <a:t>- 2017 was undertaken. Analysis of clinical letters, notes and review of electronic results system allowed for collection of data pertaining to seizure control or occurrence, medication prescribed prior </a:t>
            </a:r>
            <a:r>
              <a:rPr lang="en-GB" sz="3400" dirty="0" smtClean="0"/>
              <a:t>to and </a:t>
            </a:r>
            <a:r>
              <a:rPr lang="en-GB" sz="3400" dirty="0"/>
              <a:t>during pregnancy, adherence with treatment plan and serum levels of AEDs. Collection of serum level was limited to Lamotrigine and </a:t>
            </a:r>
            <a:r>
              <a:rPr lang="en-GB" sz="3400" dirty="0" smtClean="0"/>
              <a:t>Levetiracetam. </a:t>
            </a:r>
            <a:endParaRPr lang="en-GB" sz="3400" dirty="0"/>
          </a:p>
        </p:txBody>
      </p:sp>
      <p:sp>
        <p:nvSpPr>
          <p:cNvPr id="16" name="TextBox 15"/>
          <p:cNvSpPr txBox="1"/>
          <p:nvPr/>
        </p:nvSpPr>
        <p:spPr>
          <a:xfrm>
            <a:off x="16076091" y="5222098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Figure 2</a:t>
            </a:r>
            <a:endParaRPr lang="en-GB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11492928" y="18941301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Figure 1</a:t>
            </a:r>
            <a:endParaRPr lang="en-GB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16877420" y="37731557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Figure 3</a:t>
            </a:r>
            <a:endParaRPr lang="en-GB" sz="3200" dirty="0"/>
          </a:p>
        </p:txBody>
      </p:sp>
      <p:graphicFrame>
        <p:nvGraphicFramePr>
          <p:cNvPr id="19" name="Chart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9520583"/>
              </p:ext>
            </p:extLst>
          </p:nvPr>
        </p:nvGraphicFramePr>
        <p:xfrm>
          <a:off x="15955922" y="5000362"/>
          <a:ext cx="13753528" cy="7957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947273"/>
              </p:ext>
            </p:extLst>
          </p:nvPr>
        </p:nvGraphicFramePr>
        <p:xfrm>
          <a:off x="6445500" y="31553389"/>
          <a:ext cx="8856984" cy="31046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997"/>
                <a:gridCol w="1536944"/>
                <a:gridCol w="1919013"/>
                <a:gridCol w="1950477"/>
                <a:gridCol w="1887553"/>
              </a:tblGrid>
              <a:tr h="745422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Number of WWE</a:t>
                      </a:r>
                    </a:p>
                    <a:p>
                      <a:r>
                        <a:rPr lang="en-GB" sz="2400" dirty="0" smtClean="0"/>
                        <a:t>(87)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Seizures during pregnancy</a:t>
                      </a:r>
                    </a:p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Adjustments</a:t>
                      </a:r>
                      <a:r>
                        <a:rPr lang="en-GB" sz="2400" baseline="0" dirty="0" smtClean="0"/>
                        <a:t> made to AED</a:t>
                      </a:r>
                      <a:endParaRPr lang="en-GB" sz="2400" dirty="0" smtClean="0"/>
                    </a:p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AED</a:t>
                      </a:r>
                      <a:r>
                        <a:rPr lang="en-GB" sz="2400" baseline="0" dirty="0" smtClean="0"/>
                        <a:t> levels available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AED levels</a:t>
                      </a:r>
                      <a:r>
                        <a:rPr lang="en-GB" sz="2400" baseline="0" dirty="0" smtClean="0"/>
                        <a:t> undetectable</a:t>
                      </a:r>
                      <a:endParaRPr lang="en-GB" sz="2400" dirty="0"/>
                    </a:p>
                  </a:txBody>
                  <a:tcPr/>
                </a:tc>
              </a:tr>
              <a:tr h="516727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54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No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No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24/54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0</a:t>
                      </a:r>
                      <a:endParaRPr lang="en-GB" sz="2400" dirty="0"/>
                    </a:p>
                  </a:txBody>
                  <a:tcPr/>
                </a:tc>
              </a:tr>
              <a:tr h="516727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22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No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Yes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22/22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7</a:t>
                      </a:r>
                      <a:endParaRPr lang="en-GB" sz="2400" dirty="0"/>
                    </a:p>
                  </a:txBody>
                  <a:tcPr/>
                </a:tc>
              </a:tr>
              <a:tr h="516727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11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Yes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Yes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11/11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3</a:t>
                      </a:r>
                      <a:endParaRPr lang="en-GB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" name="Right Arrow 20"/>
          <p:cNvSpPr/>
          <p:nvPr/>
        </p:nvSpPr>
        <p:spPr>
          <a:xfrm>
            <a:off x="5265596" y="33219575"/>
            <a:ext cx="1049815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ight Arrow 21"/>
          <p:cNvSpPr/>
          <p:nvPr/>
        </p:nvSpPr>
        <p:spPr>
          <a:xfrm>
            <a:off x="5275017" y="34080926"/>
            <a:ext cx="1049815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ight Arrow 22"/>
          <p:cNvSpPr/>
          <p:nvPr/>
        </p:nvSpPr>
        <p:spPr>
          <a:xfrm>
            <a:off x="5265595" y="33715165"/>
            <a:ext cx="1049815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ounded Rectangle 23"/>
          <p:cNvSpPr/>
          <p:nvPr/>
        </p:nvSpPr>
        <p:spPr>
          <a:xfrm>
            <a:off x="3484023" y="31809576"/>
            <a:ext cx="1790994" cy="25922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87 WWE Seizure free &gt; 12 months prior to pregnancy</a:t>
            </a:r>
            <a:endParaRPr lang="en-GB" sz="2400" dirty="0"/>
          </a:p>
        </p:txBody>
      </p:sp>
      <p:sp>
        <p:nvSpPr>
          <p:cNvPr id="25" name="Rounded Rectangle 24"/>
          <p:cNvSpPr/>
          <p:nvPr/>
        </p:nvSpPr>
        <p:spPr>
          <a:xfrm>
            <a:off x="3444831" y="35502523"/>
            <a:ext cx="1820766" cy="25211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38 WWE not Seizure free &gt; 12 months prior to pregnancy</a:t>
            </a:r>
            <a:endParaRPr lang="en-GB" sz="2400" dirty="0"/>
          </a:p>
        </p:txBody>
      </p:sp>
      <p:sp>
        <p:nvSpPr>
          <p:cNvPr id="26" name="Rectangle 25"/>
          <p:cNvSpPr/>
          <p:nvPr/>
        </p:nvSpPr>
        <p:spPr>
          <a:xfrm>
            <a:off x="1512510" y="34859696"/>
            <a:ext cx="1862869" cy="1142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dirty="0" smtClean="0"/>
              <a:t>Total WWE –</a:t>
            </a:r>
          </a:p>
          <a:p>
            <a:r>
              <a:rPr lang="en-GB" sz="2400" dirty="0" smtClean="0"/>
              <a:t> 125</a:t>
            </a:r>
            <a:endParaRPr lang="en-GB" sz="2400" dirty="0"/>
          </a:p>
        </p:txBody>
      </p:sp>
      <p:sp>
        <p:nvSpPr>
          <p:cNvPr id="4" name="Right Arrow 3"/>
          <p:cNvSpPr/>
          <p:nvPr/>
        </p:nvSpPr>
        <p:spPr>
          <a:xfrm rot="19977340">
            <a:off x="2280410" y="34361433"/>
            <a:ext cx="931435" cy="3030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ight Arrow 26"/>
          <p:cNvSpPr/>
          <p:nvPr/>
        </p:nvSpPr>
        <p:spPr>
          <a:xfrm rot="1966225">
            <a:off x="2460722" y="36232065"/>
            <a:ext cx="931435" cy="3030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03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807</TotalTime>
  <Words>1250</Words>
  <Application>Microsoft Office PowerPoint</Application>
  <PresentationFormat>Custom</PresentationFormat>
  <Paragraphs>101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The Shrewsbury and Telford Hospital NHS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Smyth Conor</dc:creator>
  <cp:lastModifiedBy>Smyth Conor</cp:lastModifiedBy>
  <cp:revision>61</cp:revision>
  <dcterms:created xsi:type="dcterms:W3CDTF">2018-04-12T12:59:05Z</dcterms:created>
  <dcterms:modified xsi:type="dcterms:W3CDTF">2018-05-14T11:39:13Z</dcterms:modified>
</cp:coreProperties>
</file>