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72813" autoAdjust="0"/>
  </p:normalViewPr>
  <p:slideViewPr>
    <p:cSldViewPr snapToGrid="0">
      <p:cViewPr varScale="1">
        <p:scale>
          <a:sx n="68" d="100"/>
          <a:sy n="68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7EB6-61C6-4441-8CAB-A0E26722D913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FA35-9B4C-4A24-8647-ED2C0A555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2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Multidisciplinary participants</a:t>
            </a:r>
          </a:p>
          <a:p>
            <a:r>
              <a:rPr lang="en-GB" dirty="0"/>
              <a:t>Emergency scenario</a:t>
            </a:r>
          </a:p>
          <a:p>
            <a:r>
              <a:rPr lang="en-GB" dirty="0"/>
              <a:t>Actors causing interruptions</a:t>
            </a:r>
          </a:p>
          <a:p>
            <a:r>
              <a:rPr lang="en-GB" dirty="0"/>
              <a:t>Debrief</a:t>
            </a:r>
          </a:p>
          <a:p>
            <a:endParaRPr lang="en-GB" dirty="0"/>
          </a:p>
          <a:p>
            <a:r>
              <a:rPr lang="en-GB" dirty="0"/>
              <a:t>Raising concerns within </a:t>
            </a:r>
            <a:r>
              <a:rPr lang="en-GB" dirty="0" err="1"/>
              <a:t>threatre</a:t>
            </a:r>
            <a:endParaRPr lang="en-GB" dirty="0"/>
          </a:p>
          <a:p>
            <a:r>
              <a:rPr lang="en-GB" dirty="0"/>
              <a:t>Who steps to safer surgery – trust paperwork demonstration and discussion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FA35-9B4C-4A24-8647-ED2C0A5550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6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line nebuliser, chest drain</a:t>
            </a:r>
          </a:p>
          <a:p>
            <a:endParaRPr lang="en-GB" dirty="0"/>
          </a:p>
          <a:p>
            <a:r>
              <a:rPr lang="en-GB" dirty="0"/>
              <a:t>Surgeon </a:t>
            </a:r>
            <a:r>
              <a:rPr lang="en-GB" dirty="0" err="1"/>
              <a:t>anaesthtist</a:t>
            </a:r>
            <a:r>
              <a:rPr lang="en-GB" dirty="0"/>
              <a:t> communication</a:t>
            </a:r>
          </a:p>
          <a:p>
            <a:endParaRPr lang="en-GB" dirty="0"/>
          </a:p>
          <a:p>
            <a:r>
              <a:rPr lang="en-GB" dirty="0"/>
              <a:t>Surgical drape/barrier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“Will benefit from this experience and the use of closed loop communications”</a:t>
            </a:r>
          </a:p>
          <a:p>
            <a:r>
              <a:rPr lang="en-GB" dirty="0"/>
              <a:t>“Good skill mix in the groups”</a:t>
            </a:r>
          </a:p>
          <a:p>
            <a:r>
              <a:rPr lang="en-GB" dirty="0"/>
              <a:t>“Terrifying”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Group :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“Informative and thought provoking”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“Highlighted major effects of communication”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“having this conversation with this surgeon will make me more comfortable in theatre with him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 from reality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“Discussion was mainly from doctors. Need to energize and empower non doctors to support us “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FA35-9B4C-4A24-8647-ED2C0A5550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2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Funding secured by MR </a:t>
            </a:r>
            <a:r>
              <a:rPr lang="en-GB" dirty="0" err="1"/>
              <a:t>Mccloed</a:t>
            </a:r>
            <a:r>
              <a:rPr lang="en-GB" dirty="0"/>
              <a:t> for formal HF training including admin staff and finances. </a:t>
            </a:r>
          </a:p>
          <a:p>
            <a:r>
              <a:rPr lang="en-GB" dirty="0"/>
              <a:t>Now weekly ‘live drills’ in maternity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2FA35-9B4C-4A24-8647-ED2C0A5550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2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7CAC-8480-4362-8A05-297EE256B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9FAD0-D2EE-49B7-85F9-829B32CD9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099FC-C885-4C8B-BCCF-83B10550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0F9AD-2634-4F41-A6CF-543B0C71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33980-9C9D-4692-9C35-4646A7DD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8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73DF-1419-4BE5-B8E8-0F4687C3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120A6-43CD-46DC-865F-5A644BD3D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7D4D1-E091-4779-B7FE-1A429382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D018A-0270-4AC8-BC46-87984547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F9465-CB6D-45E8-8914-4367F68B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5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5028B-4D9D-4EE4-8F4D-48BDF9377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3581C-F627-49B6-9DB3-EFDF6019A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94875-8FD2-4D3F-8286-348D617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1F48D-45D3-453D-A10E-8C6D8E80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A84C9-64EB-4B83-9A79-FEA8F2BD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5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8445-EC20-4813-8210-AE577BEF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AC248-B42D-46C1-99B8-1ED2038F4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3423E-9576-4586-999F-5E36C6C2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D13D7-57D5-46A8-A7DB-E8C097E1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3346F-784F-4221-90D8-7E5C961A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7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9201-6CBA-420D-B647-9F85060F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A1ABC-F742-4AD8-ACF4-BCE2A52FD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974E4-A5BC-475B-8A39-1DB4D512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90A14-C141-446B-95CA-78F66F9D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412B-D477-44CE-A907-5006A845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6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6BD9-4DFD-4D04-99C1-5A2B7C891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51C2-12B6-4CAA-A677-5CB55B93F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20B11-148F-4E95-822D-A5D982FB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6A974-9CE1-44DF-AB28-919D09F4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231DC-6354-46C2-95CA-07053F9B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A08A1-1EDF-4AB2-B6A6-6B3E261B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8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AB56-049E-4ACE-BC72-6E859136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1A0EC-A886-4745-BF27-F76B347DE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14813-ABDD-4B0C-96CD-17CF7DF0D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0D609-C86B-4D18-861A-8B121D948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F7BF3-002F-4C6B-8F2B-32678AF22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2138C-855C-404A-9ECE-98362CC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F7571-8858-4F59-93D5-822685C7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E97EF-4B35-4718-AC6A-927AAE38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9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4C14-AB7A-49F6-9062-59E240489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2BB07-AA40-414D-A8A2-09464D81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7B2A3-9CB7-420B-AD41-007F2FEC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D49C1-CBDE-458A-B096-06480F44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899C3-8C67-4026-A76B-F293EDAB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AF1D7-6B04-46BC-8AA3-0BA380C2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9BD0C-9DAF-4ACD-82A4-CB74702A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9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9381-FDBC-4ED8-B582-D106171F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FB73-162E-4C9F-ABDE-57B038872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BA0A3-E624-4955-8F61-8FA26B1EE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23A9C-6E8F-4BF2-8C0E-3D23C908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B4793-B496-4F98-92F2-86EF104B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A4179-BBBC-4975-B398-D8494AB4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6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1024-46B0-44D4-B384-78941256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47E5D-B573-44C9-8ABE-136E54514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2107F-1561-463D-A11B-CBF86AFB8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FBE41-1013-4BE5-93EB-7085FDD5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31247-14B2-490E-B4BA-01F37D24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58E4C-B0EE-4037-BE4A-07A2594B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06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E5522-E4CD-48F1-8C6D-84137272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97C3F-DC1F-4381-99FC-6BD487B1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ADF26-AC0F-4874-82E1-4DB368E59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DAF6A-7573-4F35-8AD0-B22BF6999EFD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3EC11-6070-403D-AE82-9EE0B404A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B1591-D3DD-4842-A2D8-01FE35F40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2CAC-546A-41DB-B838-35E9A60A0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onavirus: News from our partners - Hospital trust overwhelmed ...">
            <a:extLst>
              <a:ext uri="{FF2B5EF4-FFF2-40B4-BE49-F238E27FC236}">
                <a16:creationId xmlns:a16="http://schemas.microsoft.com/office/drawing/2014/main" id="{0DC08DCB-2613-46F5-94BD-BF112BAD1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078" y="0"/>
            <a:ext cx="3065921" cy="1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D2AEE7-EF83-4BDF-8888-74FD037E9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82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IMPACT - Operating Department Human Factors Training for the Whole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B44DA-8330-4E1F-B767-E89DF155A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9856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Dr Thomas Allman, Dr Ciara Fenton, Dr Nicola </a:t>
            </a:r>
            <a:r>
              <a:rPr lang="en-GB" dirty="0" err="1">
                <a:solidFill>
                  <a:schemeClr val="bg1"/>
                </a:solidFill>
              </a:rPr>
              <a:t>Schunke</a:t>
            </a:r>
            <a:r>
              <a:rPr lang="en-GB" dirty="0">
                <a:solidFill>
                  <a:schemeClr val="bg1"/>
                </a:solidFill>
              </a:rPr>
              <a:t>, Dr </a:t>
            </a:r>
            <a:r>
              <a:rPr lang="en-GB" dirty="0" err="1">
                <a:solidFill>
                  <a:schemeClr val="bg1"/>
                </a:solidFill>
              </a:rPr>
              <a:t>Lorien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Branfield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Royal Shrewsbury Hospital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2E8B206-83A9-4D38-A384-397F662D8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2868" cy="184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09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EA6C2-962C-444D-B1C1-DC305B64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A962-92FF-4D07-AB5B-5DD1235E2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030" y="1727149"/>
            <a:ext cx="10515600" cy="150099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Maximise the impact factor of multidisciplinary operating department human factors training and utilise simulation in the operating theatre to expose unknown unknowns and improve theatre safety and communication</a:t>
            </a:r>
          </a:p>
        </p:txBody>
      </p:sp>
      <p:pic>
        <p:nvPicPr>
          <p:cNvPr id="4" name="Picture 2" descr="Coronavirus: News from our partners - Hospital trust overwhelmed ...">
            <a:extLst>
              <a:ext uri="{FF2B5EF4-FFF2-40B4-BE49-F238E27FC236}">
                <a16:creationId xmlns:a16="http://schemas.microsoft.com/office/drawing/2014/main" id="{1245BF7E-41EB-4FDC-8B3E-B4A98515B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288" y="0"/>
            <a:ext cx="3195711" cy="161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2AD641-74D6-4A99-9589-4A1F1ED0790C}"/>
              </a:ext>
            </a:extLst>
          </p:cNvPr>
          <p:cNvSpPr txBox="1"/>
          <p:nvPr/>
        </p:nvSpPr>
        <p:spPr>
          <a:xfrm>
            <a:off x="669409" y="4601037"/>
            <a:ext cx="108531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Simulation in the theatre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Group discussions led by consultant surgeons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Participants asked to complete feedback questionnaire scoring the usefulness of the session from 0-5 and provide written feedback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411FB3-546D-4D35-9387-C552710DB1EA}"/>
              </a:ext>
            </a:extLst>
          </p:cNvPr>
          <p:cNvSpPr txBox="1">
            <a:spLocks/>
          </p:cNvSpPr>
          <p:nvPr/>
        </p:nvSpPr>
        <p:spPr>
          <a:xfrm>
            <a:off x="838200" y="32044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chemeClr val="bg1"/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82617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13D5-88A2-458F-825D-7E06C045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2B35-BFDB-4BB9-BC20-DA7DA181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7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Debrief themes: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 Highlighting location of emergency equipment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 Communication and its barriers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 Handling of interruptions</a:t>
            </a:r>
          </a:p>
        </p:txBody>
      </p:sp>
      <p:pic>
        <p:nvPicPr>
          <p:cNvPr id="4" name="Picture 2" descr="Coronavirus: News from our partners - Hospital trust overwhelmed ...">
            <a:extLst>
              <a:ext uri="{FF2B5EF4-FFF2-40B4-BE49-F238E27FC236}">
                <a16:creationId xmlns:a16="http://schemas.microsoft.com/office/drawing/2014/main" id="{A544DDBA-330E-4B13-ADC5-E611F5830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42" y="-28135"/>
            <a:ext cx="3371557" cy="170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EC22847-A615-4C3C-B620-17EEA1BF40C1}"/>
              </a:ext>
            </a:extLst>
          </p:cNvPr>
          <p:cNvSpPr txBox="1">
            <a:spLocks/>
          </p:cNvSpPr>
          <p:nvPr/>
        </p:nvSpPr>
        <p:spPr>
          <a:xfrm>
            <a:off x="814759" y="3809366"/>
            <a:ext cx="10515600" cy="97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1E485B-EDD4-4509-A47E-B35F309655CA}"/>
              </a:ext>
            </a:extLst>
          </p:cNvPr>
          <p:cNvSpPr txBox="1">
            <a:spLocks/>
          </p:cNvSpPr>
          <p:nvPr/>
        </p:nvSpPr>
        <p:spPr>
          <a:xfrm>
            <a:off x="1100797" y="4783015"/>
            <a:ext cx="10515600" cy="1818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503EBE-A9DF-4E0B-B6FD-CC6F21D85713}"/>
              </a:ext>
            </a:extLst>
          </p:cNvPr>
          <p:cNvSpPr txBox="1">
            <a:spLocks/>
          </p:cNvSpPr>
          <p:nvPr/>
        </p:nvSpPr>
        <p:spPr>
          <a:xfrm>
            <a:off x="901503" y="4815008"/>
            <a:ext cx="10458156" cy="154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Feedback scoring for theatre simulation (5 being most useful) – 81% (17/21) scored it 5/5 and 19% (4/21) scored it 4/5.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 Feedback for the group sessions showed 76% of people scoring it 4 or 5/5. 23% of people scored them 2 or 3/5</a:t>
            </a:r>
          </a:p>
        </p:txBody>
      </p:sp>
    </p:spTree>
    <p:extLst>
      <p:ext uri="{BB962C8B-B14F-4D97-AF65-F5344CB8AC3E}">
        <p14:creationId xmlns:p14="http://schemas.microsoft.com/office/powerpoint/2010/main" val="263619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10EA-66EE-4BF9-A2AC-88F996AE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A5026-FD9F-44FF-8B85-4DC224B7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Efficient method of delivering MDT human factors training</a:t>
            </a:r>
          </a:p>
          <a:p>
            <a:r>
              <a:rPr lang="en-GB" dirty="0">
                <a:solidFill>
                  <a:schemeClr val="bg1"/>
                </a:solidFill>
              </a:rPr>
              <a:t>Resourceful and impactful</a:t>
            </a:r>
          </a:p>
          <a:p>
            <a:r>
              <a:rPr lang="en-GB" dirty="0">
                <a:solidFill>
                  <a:schemeClr val="bg1"/>
                </a:solidFill>
              </a:rPr>
              <a:t>Improved staff communication and confidence to raise concerns</a:t>
            </a:r>
          </a:p>
          <a:p>
            <a:r>
              <a:rPr lang="en-GB" dirty="0">
                <a:solidFill>
                  <a:schemeClr val="bg1"/>
                </a:solidFill>
              </a:rPr>
              <a:t>Well received </a:t>
            </a:r>
          </a:p>
          <a:p>
            <a:r>
              <a:rPr lang="en-GB" dirty="0">
                <a:solidFill>
                  <a:schemeClr val="bg1"/>
                </a:solidFill>
              </a:rPr>
              <a:t>Scope for improvement of delivery in other departments</a:t>
            </a:r>
          </a:p>
        </p:txBody>
      </p:sp>
      <p:pic>
        <p:nvPicPr>
          <p:cNvPr id="4" name="Picture 2" descr="Coronavirus: News from our partners - Hospital trust overwhelmed ...">
            <a:extLst>
              <a:ext uri="{FF2B5EF4-FFF2-40B4-BE49-F238E27FC236}">
                <a16:creationId xmlns:a16="http://schemas.microsoft.com/office/drawing/2014/main" id="{56E7B8D6-660E-4CE9-8C7A-95F1C0020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42" y="-28135"/>
            <a:ext cx="3371557" cy="170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C6AED5-C1A3-42E1-9B23-33ED71C7F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2" y="4469032"/>
            <a:ext cx="1842868" cy="184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3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335</Words>
  <Application>Microsoft Office PowerPoint</Application>
  <PresentationFormat>Widescreen</PresentationFormat>
  <Paragraphs>52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IMPACT - Operating Department Human Factors Training for the Whole Team</vt:lpstr>
      <vt:lpstr>Objective</vt:lpstr>
      <vt:lpstr>Observations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- Operating Department Human Factors Training for the Whole Team</dc:title>
  <dc:creator>tom allman</dc:creator>
  <cp:lastModifiedBy>tom allman</cp:lastModifiedBy>
  <cp:revision>16</cp:revision>
  <dcterms:created xsi:type="dcterms:W3CDTF">2020-07-09T12:20:57Z</dcterms:created>
  <dcterms:modified xsi:type="dcterms:W3CDTF">2020-07-10T13:06:39Z</dcterms:modified>
</cp:coreProperties>
</file>