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9" r:id="rId4"/>
    <p:sldId id="2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715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85" autoAdjust="0"/>
    <p:restoredTop sz="72813" autoAdjust="0"/>
  </p:normalViewPr>
  <p:slideViewPr>
    <p:cSldViewPr snapToGrid="0">
      <p:cViewPr varScale="1">
        <p:scale>
          <a:sx n="68" d="100"/>
          <a:sy n="68" d="100"/>
        </p:scale>
        <p:origin x="70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767EB6-61C6-4441-8CAB-A0E26722D913}" type="datetimeFigureOut">
              <a:rPr lang="en-GB" smtClean="0"/>
              <a:t>09/07/2020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72FA35-9B4C-4A24-8647-ED2C0A5550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12275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Multidisciplinary participants</a:t>
            </a:r>
          </a:p>
          <a:p>
            <a:r>
              <a:rPr lang="en-GB" dirty="0"/>
              <a:t>Emergency scenario</a:t>
            </a:r>
          </a:p>
          <a:p>
            <a:r>
              <a:rPr lang="en-GB" dirty="0"/>
              <a:t>Actors causing interruptions</a:t>
            </a:r>
          </a:p>
          <a:p>
            <a:r>
              <a:rPr lang="en-GB" dirty="0"/>
              <a:t>Debrief</a:t>
            </a:r>
          </a:p>
          <a:p>
            <a:endParaRPr lang="en-GB" dirty="0"/>
          </a:p>
          <a:p>
            <a:r>
              <a:rPr lang="en-GB" dirty="0"/>
              <a:t>Raising concerns within </a:t>
            </a:r>
            <a:r>
              <a:rPr lang="en-GB" dirty="0" err="1"/>
              <a:t>threatre</a:t>
            </a:r>
            <a:endParaRPr lang="en-GB" dirty="0"/>
          </a:p>
          <a:p>
            <a:r>
              <a:rPr lang="en-GB" dirty="0"/>
              <a:t>Who steps to safer surgery – trust paperwork demonstration and discussion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72FA35-9B4C-4A24-8647-ED2C0A5550CE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23671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In line nebuliser, chest drain</a:t>
            </a:r>
          </a:p>
          <a:p>
            <a:endParaRPr lang="en-GB" dirty="0"/>
          </a:p>
          <a:p>
            <a:r>
              <a:rPr lang="en-GB" dirty="0"/>
              <a:t>Surgeon </a:t>
            </a:r>
            <a:r>
              <a:rPr lang="en-GB" dirty="0" err="1"/>
              <a:t>anaesthtist</a:t>
            </a:r>
            <a:r>
              <a:rPr lang="en-GB" dirty="0"/>
              <a:t> communication</a:t>
            </a:r>
          </a:p>
          <a:p>
            <a:endParaRPr lang="en-GB" dirty="0"/>
          </a:p>
          <a:p>
            <a:r>
              <a:rPr lang="en-GB" dirty="0"/>
              <a:t>Surgical drape/barrier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“Will benefit from this experience and the use of closed loop communications”</a:t>
            </a:r>
          </a:p>
          <a:p>
            <a:r>
              <a:rPr lang="en-GB" dirty="0"/>
              <a:t>“Good skill mix in the groups”</a:t>
            </a:r>
          </a:p>
          <a:p>
            <a:r>
              <a:rPr lang="en-GB" dirty="0"/>
              <a:t>“Terrifying”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Group : 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* “Informative and thought provoking”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“Highlighted major effects of communication”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“having this conversation with this surgeon will make me more comfortable in theatre with him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Far from reality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* “Discussion was mainly from doctors. Need to energize and empower non doctors to support us “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72FA35-9B4C-4A24-8647-ED2C0A5550CE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8258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Funding secured by MR </a:t>
            </a:r>
            <a:r>
              <a:rPr lang="en-GB" dirty="0" err="1"/>
              <a:t>Mccloed</a:t>
            </a:r>
            <a:r>
              <a:rPr lang="en-GB" dirty="0"/>
              <a:t> for formal HF training including admin staff and finances. </a:t>
            </a:r>
          </a:p>
          <a:p>
            <a:r>
              <a:rPr lang="en-GB" dirty="0"/>
              <a:t>Now weekly ‘live drills’ in maternity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72FA35-9B4C-4A24-8647-ED2C0A5550CE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39263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B97CAC-8480-4362-8A05-297EE256B7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69FAD0-D2EE-49B7-85F9-829B32CD95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2099FC-C885-4C8B-BCCF-83B1055088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DAF6A-7573-4F35-8AD0-B22BF6999EFD}" type="datetimeFigureOut">
              <a:rPr lang="en-GB" smtClean="0"/>
              <a:t>09/07/2020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70F9AD-2634-4F41-A6CF-543B0C71D5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833980-9C9D-4692-9C35-4646A7DD7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02CAC-546A-41DB-B838-35E9A60A0F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8383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B773DF-1419-4BE5-B8E8-0F4687C3E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59120A6-43CD-46DC-865F-5A644BD3D7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37D4D1-E091-4779-B7FE-1A42938266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DAF6A-7573-4F35-8AD0-B22BF6999EFD}" type="datetimeFigureOut">
              <a:rPr lang="en-GB" smtClean="0"/>
              <a:t>09/07/2020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4D018A-0270-4AC8-BC46-879845479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CF9465-CB6D-45E8-8914-4367F68B8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02CAC-546A-41DB-B838-35E9A60A0F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8551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C55028B-4D9D-4EE4-8F4D-48BDF93774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913581C-F627-49B6-9DB3-EFDF6019AB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194875-8FD2-4D3F-8286-348D6179D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DAF6A-7573-4F35-8AD0-B22BF6999EFD}" type="datetimeFigureOut">
              <a:rPr lang="en-GB" smtClean="0"/>
              <a:t>09/07/2020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21F48D-45D3-453D-A10E-8C6D8E80C8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CA84C9-64EB-4B83-9A79-FEA8F2BD2D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02CAC-546A-41DB-B838-35E9A60A0F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8952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078445-EC20-4813-8210-AE577BEF38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9AC248-B42D-46C1-99B8-1ED2038F4B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83423E-9576-4586-999F-5E36C6C2F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DAF6A-7573-4F35-8AD0-B22BF6999EFD}" type="datetimeFigureOut">
              <a:rPr lang="en-GB" smtClean="0"/>
              <a:t>09/07/2020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AD13D7-57D5-46A8-A7DB-E8C097E131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B3346F-784F-4221-90D8-7E5C961AD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02CAC-546A-41DB-B838-35E9A60A0F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71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389201-6CBA-420D-B647-9F85060FF6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EA1ABC-F742-4AD8-ACF4-BCE2A52FDE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C974E4-A5BC-475B-8A39-1DB4D51279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DAF6A-7573-4F35-8AD0-B22BF6999EFD}" type="datetimeFigureOut">
              <a:rPr lang="en-GB" smtClean="0"/>
              <a:t>09/07/2020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A90A14-C141-446B-95CA-78F66F9DB3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F412B-D477-44CE-A907-5006A845A7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02CAC-546A-41DB-B838-35E9A60A0F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2362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F76BD9-4DFD-4D04-99C1-5A2B7C891B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9751C2-12B6-4CAA-A677-5CB55B93F0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320B11-148F-4E95-822D-A5D982FBAD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06A974-9CE1-44DF-AB28-919D09F43A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DAF6A-7573-4F35-8AD0-B22BF6999EFD}" type="datetimeFigureOut">
              <a:rPr lang="en-GB" smtClean="0"/>
              <a:t>09/07/2020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0231DC-6354-46C2-95CA-07053F9BD4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EA08A1-1EDF-4AB2-B6A6-6B3E261B1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02CAC-546A-41DB-B838-35E9A60A0F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3285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24AB56-049E-4ACE-BC72-6E859136B4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71A0EC-A886-4745-BF27-F76B347DED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714813-ABDD-4B0C-96CD-17CF7DF0DA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E50D609-C86B-4D18-861A-8B121D948F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84F7BF3-002F-4C6B-8F2B-32678AF227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32138C-855C-404A-9ECE-98362CC657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DAF6A-7573-4F35-8AD0-B22BF6999EFD}" type="datetimeFigureOut">
              <a:rPr lang="en-GB" smtClean="0"/>
              <a:t>09/07/2020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86F7571-8858-4F59-93D5-822685C717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73E97EF-4B35-4718-AC6A-927AAE383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02CAC-546A-41DB-B838-35E9A60A0F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9298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EE4C14-AB7A-49F6-9062-59E240489A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D12BB07-AA40-414D-A8A2-09464D8154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DAF6A-7573-4F35-8AD0-B22BF6999EFD}" type="datetimeFigureOut">
              <a:rPr lang="en-GB" smtClean="0"/>
              <a:t>09/07/2020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B7B2A3-9CB7-420B-AD41-007F2FEC51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1D49C1-CBDE-458A-B096-06480F441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02CAC-546A-41DB-B838-35E9A60A0F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8608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64899C3-8C67-4026-A76B-F293EDABEE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DAF6A-7573-4F35-8AD0-B22BF6999EFD}" type="datetimeFigureOut">
              <a:rPr lang="en-GB" smtClean="0"/>
              <a:t>09/07/2020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4AF1D7-6B04-46BC-8AA3-0BA380C29F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D9BD0C-9DAF-4ACD-82A4-CB74702A5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02CAC-546A-41DB-B838-35E9A60A0F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7390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299381-FDBC-4ED8-B582-D106171FA8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53FB73-162E-4C9F-ABDE-57B038872F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60BA0A3-E624-4955-8F61-8FA26B1EE0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F23A9C-6E8F-4BF2-8C0E-3D23C9089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DAF6A-7573-4F35-8AD0-B22BF6999EFD}" type="datetimeFigureOut">
              <a:rPr lang="en-GB" smtClean="0"/>
              <a:t>09/07/2020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DB4793-B496-4F98-92F2-86EF104B2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EA4179-BBBC-4975-B398-D8494AB47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02CAC-546A-41DB-B838-35E9A60A0F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7060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9D1024-46B0-44D4-B384-789412568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9047E5D-B573-44C9-8ABE-136E545144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D2107F-1561-463D-A11B-CBF86AFB8E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5FBE41-1013-4BE5-93EB-7085FDD56D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DAF6A-7573-4F35-8AD0-B22BF6999EFD}" type="datetimeFigureOut">
              <a:rPr lang="en-GB" smtClean="0"/>
              <a:t>09/07/2020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231247-14B2-490E-B4BA-01F37D24EC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F58E4C-B0EE-4037-BE4A-07A2594B6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02CAC-546A-41DB-B838-35E9A60A0F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1063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AFE5522-E4CD-48F1-8C6D-84137272A5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597C3F-DC1F-4381-99FC-6BD487B110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6ADF26-AC0F-4874-82E1-4DB368E59C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1DAF6A-7573-4F35-8AD0-B22BF6999EFD}" type="datetimeFigureOut">
              <a:rPr lang="en-GB" smtClean="0"/>
              <a:t>09/07/2020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D3EC11-6070-403D-AE82-9EE0B404A8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8B1591-D3DD-4842-A2D8-01FE35F40C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102CAC-546A-41DB-B838-35E9A60A0F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0436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oronavirus: News from our partners - Hospital trust overwhelmed ...">
            <a:extLst>
              <a:ext uri="{FF2B5EF4-FFF2-40B4-BE49-F238E27FC236}">
                <a16:creationId xmlns:a16="http://schemas.microsoft.com/office/drawing/2014/main" id="{0DC08DCB-2613-46F5-94BD-BF112BAD1F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6078" y="0"/>
            <a:ext cx="3065921" cy="1553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2D2AEE7-EF83-4BDF-8888-74FD037E9F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498225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GB" dirty="0">
                <a:solidFill>
                  <a:schemeClr val="bg1"/>
                </a:solidFill>
              </a:rPr>
              <a:t>IMPACT - Operating Department Human Factors Training for the Whole Team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8B44DA-8330-4E1F-B767-E89DF155A8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39856"/>
            <a:ext cx="9144000" cy="1655762"/>
          </a:xfrm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Dr Thomas Allman, Dr Ciara Fenton, Dr Nicola </a:t>
            </a:r>
            <a:r>
              <a:rPr lang="en-GB" dirty="0" err="1">
                <a:solidFill>
                  <a:schemeClr val="bg1"/>
                </a:solidFill>
              </a:rPr>
              <a:t>Schunke</a:t>
            </a:r>
            <a:r>
              <a:rPr lang="en-GB" dirty="0">
                <a:solidFill>
                  <a:schemeClr val="bg1"/>
                </a:solidFill>
              </a:rPr>
              <a:t>, Dr </a:t>
            </a:r>
            <a:r>
              <a:rPr lang="en-GB" dirty="0" err="1">
                <a:solidFill>
                  <a:schemeClr val="bg1"/>
                </a:solidFill>
              </a:rPr>
              <a:t>Lorien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Branfield</a:t>
            </a:r>
            <a:endParaRPr lang="en-GB" dirty="0">
              <a:solidFill>
                <a:schemeClr val="bg1"/>
              </a:solidFill>
            </a:endParaRPr>
          </a:p>
          <a:p>
            <a:r>
              <a:rPr lang="en-GB" dirty="0">
                <a:solidFill>
                  <a:schemeClr val="bg1"/>
                </a:solidFill>
              </a:rPr>
              <a:t>Royal Shrewsbury Hospital</a:t>
            </a: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62E8B206-83A9-4D38-A384-397F662D8A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42868" cy="1842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7096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CEA6C2-962C-444D-B1C1-DC305B6479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6000" dirty="0">
                <a:solidFill>
                  <a:schemeClr val="bg1"/>
                </a:solidFill>
              </a:rPr>
              <a:t>Objective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77A962-92FF-4D07-AB5B-5DD1235E2A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3030" y="1727149"/>
            <a:ext cx="10515600" cy="1500996"/>
          </a:xfrm>
        </p:spPr>
        <p:txBody>
          <a:bodyPr>
            <a:normAutofit lnSpcReduction="10000"/>
          </a:bodyPr>
          <a:lstStyle/>
          <a:p>
            <a:r>
              <a:rPr lang="en-GB" dirty="0">
                <a:solidFill>
                  <a:schemeClr val="bg1"/>
                </a:solidFill>
              </a:rPr>
              <a:t>Maximise the impact factor of multidisciplinary operating department human factors training and utilise simulation in the operating theatre to expose unknown unknowns and improve theatre safety and communication</a:t>
            </a:r>
          </a:p>
        </p:txBody>
      </p:sp>
      <p:pic>
        <p:nvPicPr>
          <p:cNvPr id="4" name="Picture 2" descr="Coronavirus: News from our partners - Hospital trust overwhelmed ...">
            <a:extLst>
              <a:ext uri="{FF2B5EF4-FFF2-40B4-BE49-F238E27FC236}">
                <a16:creationId xmlns:a16="http://schemas.microsoft.com/office/drawing/2014/main" id="{1245BF7E-41EB-4FDC-8B3E-B4A98515B5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6288" y="0"/>
            <a:ext cx="3195711" cy="1619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C2AD641-74D6-4A99-9589-4A1F1ED0790C}"/>
              </a:ext>
            </a:extLst>
          </p:cNvPr>
          <p:cNvSpPr txBox="1"/>
          <p:nvPr/>
        </p:nvSpPr>
        <p:spPr>
          <a:xfrm>
            <a:off x="669409" y="4601037"/>
            <a:ext cx="10853182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z="2800" dirty="0">
                <a:solidFill>
                  <a:schemeClr val="bg1"/>
                </a:solidFill>
              </a:rPr>
              <a:t>Simulation in the theatre setting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800" dirty="0">
                <a:solidFill>
                  <a:schemeClr val="bg1"/>
                </a:solidFill>
              </a:rPr>
              <a:t>Group discussions led by consultant surgeons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800" dirty="0">
                <a:solidFill>
                  <a:schemeClr val="bg1"/>
                </a:solidFill>
              </a:rPr>
              <a:t>Participants asked to complete feedback questionnaire scoring the usefulness of the session from 0-5 and provide written feedback</a:t>
            </a:r>
          </a:p>
          <a:p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B411FB3-546D-4D35-9387-C552710DB1EA}"/>
              </a:ext>
            </a:extLst>
          </p:cNvPr>
          <p:cNvSpPr txBox="1">
            <a:spLocks/>
          </p:cNvSpPr>
          <p:nvPr/>
        </p:nvSpPr>
        <p:spPr>
          <a:xfrm>
            <a:off x="838200" y="320448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6000" dirty="0">
                <a:solidFill>
                  <a:schemeClr val="bg1"/>
                </a:solidFill>
              </a:rPr>
              <a:t>Methods</a:t>
            </a:r>
          </a:p>
        </p:txBody>
      </p:sp>
    </p:spTree>
    <p:extLst>
      <p:ext uri="{BB962C8B-B14F-4D97-AF65-F5344CB8AC3E}">
        <p14:creationId xmlns:p14="http://schemas.microsoft.com/office/powerpoint/2010/main" val="28261775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3D13D5-88A2-458F-825D-7E06C0455E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6000" dirty="0">
                <a:solidFill>
                  <a:schemeClr val="bg1"/>
                </a:solidFill>
              </a:rPr>
              <a:t>Observations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DA2B35-BFDB-4BB9-BC20-DA7DA181B6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1273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>
                <a:solidFill>
                  <a:schemeClr val="bg1"/>
                </a:solidFill>
              </a:rPr>
              <a:t>Debrief themes: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400" dirty="0">
                <a:solidFill>
                  <a:schemeClr val="bg1"/>
                </a:solidFill>
              </a:rPr>
              <a:t> Highlighting location of emergency equipment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400" dirty="0">
                <a:solidFill>
                  <a:schemeClr val="bg1"/>
                </a:solidFill>
              </a:rPr>
              <a:t> Communication and its barriers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400" dirty="0">
                <a:solidFill>
                  <a:schemeClr val="bg1"/>
                </a:solidFill>
              </a:rPr>
              <a:t> Handling of interruptions</a:t>
            </a:r>
          </a:p>
        </p:txBody>
      </p:sp>
      <p:pic>
        <p:nvPicPr>
          <p:cNvPr id="4" name="Picture 2" descr="Coronavirus: News from our partners - Hospital trust overwhelmed ...">
            <a:extLst>
              <a:ext uri="{FF2B5EF4-FFF2-40B4-BE49-F238E27FC236}">
                <a16:creationId xmlns:a16="http://schemas.microsoft.com/office/drawing/2014/main" id="{A544DDBA-330E-4B13-ADC5-E611F5830E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0442" y="-28135"/>
            <a:ext cx="3371557" cy="1708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2EC22847-A615-4C3C-B620-17EEA1BF40C1}"/>
              </a:ext>
            </a:extLst>
          </p:cNvPr>
          <p:cNvSpPr txBox="1">
            <a:spLocks/>
          </p:cNvSpPr>
          <p:nvPr/>
        </p:nvSpPr>
        <p:spPr>
          <a:xfrm>
            <a:off x="814759" y="3809366"/>
            <a:ext cx="10515600" cy="973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6000" dirty="0">
                <a:solidFill>
                  <a:schemeClr val="bg1"/>
                </a:solidFill>
              </a:rPr>
              <a:t>Results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F91E485B-EDD4-4509-A47E-B35F309655CA}"/>
              </a:ext>
            </a:extLst>
          </p:cNvPr>
          <p:cNvSpPr txBox="1">
            <a:spLocks/>
          </p:cNvSpPr>
          <p:nvPr/>
        </p:nvSpPr>
        <p:spPr>
          <a:xfrm>
            <a:off x="1100797" y="4783015"/>
            <a:ext cx="10515600" cy="18180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0503EBE-A9DF-4E0B-B6FD-CC6F21D85713}"/>
              </a:ext>
            </a:extLst>
          </p:cNvPr>
          <p:cNvSpPr txBox="1">
            <a:spLocks/>
          </p:cNvSpPr>
          <p:nvPr/>
        </p:nvSpPr>
        <p:spPr>
          <a:xfrm>
            <a:off x="901503" y="4815008"/>
            <a:ext cx="10458156" cy="15435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en-GB" sz="2400" dirty="0">
                <a:solidFill>
                  <a:schemeClr val="bg1"/>
                </a:solidFill>
              </a:rPr>
              <a:t>Feedback scoring for theatre simulation (5 being most useful) – 81% (17/21) scored it 5/5 and 19% (4/21) scored it 4/5. 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400" dirty="0">
                <a:solidFill>
                  <a:schemeClr val="bg1"/>
                </a:solidFill>
              </a:rPr>
              <a:t> Feedback for the group sessions showed 76% of people scoring it 4 or 5/5. 23% of people scored them 2 or 3/5</a:t>
            </a:r>
          </a:p>
        </p:txBody>
      </p:sp>
    </p:spTree>
    <p:extLst>
      <p:ext uri="{BB962C8B-B14F-4D97-AF65-F5344CB8AC3E}">
        <p14:creationId xmlns:p14="http://schemas.microsoft.com/office/powerpoint/2010/main" val="26361962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5610EA-66EE-4BF9-A2AC-88F996AEFB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6000" dirty="0">
                <a:solidFill>
                  <a:schemeClr val="bg1"/>
                </a:solidFill>
              </a:rPr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6A5026-FD9F-44FF-8B85-4DC224B759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Efficient method of delivering MDT human factors training</a:t>
            </a:r>
          </a:p>
          <a:p>
            <a:r>
              <a:rPr lang="en-GB" dirty="0">
                <a:solidFill>
                  <a:schemeClr val="bg1"/>
                </a:solidFill>
              </a:rPr>
              <a:t>Resourceful and impactful</a:t>
            </a:r>
          </a:p>
          <a:p>
            <a:r>
              <a:rPr lang="en-GB" dirty="0">
                <a:solidFill>
                  <a:schemeClr val="bg1"/>
                </a:solidFill>
              </a:rPr>
              <a:t>Improved staff communication and confidence to raise concerns</a:t>
            </a:r>
          </a:p>
          <a:p>
            <a:r>
              <a:rPr lang="en-GB" dirty="0">
                <a:solidFill>
                  <a:schemeClr val="bg1"/>
                </a:solidFill>
              </a:rPr>
              <a:t>Well received </a:t>
            </a:r>
          </a:p>
          <a:p>
            <a:r>
              <a:rPr lang="en-GB" dirty="0">
                <a:solidFill>
                  <a:schemeClr val="bg1"/>
                </a:solidFill>
              </a:rPr>
              <a:t>Scope for improvement of delivery in other departments</a:t>
            </a:r>
          </a:p>
        </p:txBody>
      </p:sp>
      <p:pic>
        <p:nvPicPr>
          <p:cNvPr id="4" name="Picture 2" descr="Coronavirus: News from our partners - Hospital trust overwhelmed ...">
            <a:extLst>
              <a:ext uri="{FF2B5EF4-FFF2-40B4-BE49-F238E27FC236}">
                <a16:creationId xmlns:a16="http://schemas.microsoft.com/office/drawing/2014/main" id="{56E7B8D6-660E-4CE9-8C7A-95F1C00201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0442" y="-28135"/>
            <a:ext cx="3371557" cy="1708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CC6AED5-C1A3-42E1-9B23-33ED71C7FE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862" y="4469032"/>
            <a:ext cx="1842868" cy="1842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48330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1485</TotalTime>
  <Words>335</Words>
  <Application>Microsoft Office PowerPoint</Application>
  <PresentationFormat>Widescreen</PresentationFormat>
  <Paragraphs>52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Wingdings</vt:lpstr>
      <vt:lpstr>Office Theme</vt:lpstr>
      <vt:lpstr>IMPACT - Operating Department Human Factors Training for the Whole Team</vt:lpstr>
      <vt:lpstr>Objective</vt:lpstr>
      <vt:lpstr>Observations</vt:lpstr>
      <vt:lpstr>Conclusions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IMPACT - Operating Department Human Factors Training for the Whole Team</dc:title>
  <dc:creator>tom allman</dc:creator>
  <cp:lastModifiedBy>tom allman</cp:lastModifiedBy>
  <cp:revision>16</cp:revision>
  <dcterms:created xsi:type="dcterms:W3CDTF">2020-07-09T12:20:57Z</dcterms:created>
  <dcterms:modified xsi:type="dcterms:W3CDTF">2020-07-10T13:06:39Z</dcterms:modified>
</cp:coreProperties>
</file>